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70" r:id="rId11"/>
    <p:sldId id="271" r:id="rId12"/>
    <p:sldId id="273" r:id="rId13"/>
    <p:sldId id="274" r:id="rId14"/>
    <p:sldId id="275" r:id="rId15"/>
    <p:sldId id="277" r:id="rId16"/>
    <p:sldId id="278" r:id="rId17"/>
    <p:sldId id="279" r:id="rId18"/>
    <p:sldId id="280" r:id="rId19"/>
    <p:sldId id="281" r:id="rId20"/>
    <p:sldId id="282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299" r:id="rId36"/>
    <p:sldId id="300" r:id="rId37"/>
    <p:sldId id="301" r:id="rId38"/>
    <p:sldId id="302" r:id="rId39"/>
    <p:sldId id="303" r:id="rId40"/>
    <p:sldId id="304" r:id="rId41"/>
    <p:sldId id="307" r:id="rId42"/>
    <p:sldId id="305" r:id="rId43"/>
    <p:sldId id="306" r:id="rId44"/>
    <p:sldId id="308" r:id="rId45"/>
    <p:sldId id="309" r:id="rId46"/>
    <p:sldId id="310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E7A"/>
    <a:srgbClr val="C7EBFB"/>
    <a:srgbClr val="75B44A"/>
    <a:srgbClr val="69B3B1"/>
    <a:srgbClr val="68A042"/>
    <a:srgbClr val="FCB72C"/>
    <a:srgbClr val="FCC04E"/>
    <a:srgbClr val="FEC458"/>
    <a:srgbClr val="27928E"/>
    <a:srgbClr val="3599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7074" autoAdjust="0"/>
  </p:normalViewPr>
  <p:slideViewPr>
    <p:cSldViewPr snapToGrid="0">
      <p:cViewPr varScale="1">
        <p:scale>
          <a:sx n="45" d="100"/>
          <a:sy n="45" d="100"/>
        </p:scale>
        <p:origin x="1254" y="48"/>
      </p:cViewPr>
      <p:guideLst/>
    </p:cSldViewPr>
  </p:slideViewPr>
  <p:outlineViewPr>
    <p:cViewPr>
      <p:scale>
        <a:sx n="33" d="100"/>
        <a:sy n="33" d="100"/>
      </p:scale>
      <p:origin x="0" y="-19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75" d="100"/>
          <a:sy n="75" d="100"/>
        </p:scale>
        <p:origin x="2346" y="-81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png>
</file>

<file path=ppt/media/image22.png>
</file>

<file path=ppt/media/image23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1F793-A5F0-42F9-B70E-22CE487106EA}" type="datetimeFigureOut">
              <a:rPr lang="en-US" smtClean="0"/>
              <a:t>10/30/2017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86131E-C307-44A0-87E0-D19912F52A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859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86131E-C307-44A0-87E0-D19912F52A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22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86131E-C307-44A0-87E0-D19912F52A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72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>
            <a:normAutofit/>
          </a:bodyPr>
          <a:lstStyle>
            <a:lvl1pPr marL="571500" indent="-571500" algn="ctr">
              <a:buFont typeface="Wingdings 3" panose="05040102010807070707" pitchFamily="18" charset="2"/>
              <a:buChar char="u"/>
              <a:defRPr sz="3800" b="1">
                <a:solidFill>
                  <a:srgbClr val="007E7A"/>
                </a:solidFill>
                <a:latin typeface="Cambria" panose="0204050305040603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Cambria" panose="02040503050406030204" pitchFamily="18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>
                <a:latin typeface="Cambria" panose="02040503050406030204" pitchFamily="18" charset="0"/>
              </a:defRPr>
            </a:lvl1pPr>
          </a:lstStyle>
          <a:p>
            <a:r>
              <a:rPr lang="en-US" dirty="0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>
                <a:latin typeface="Cambria" panose="02040503050406030204" pitchFamily="18" charset="0"/>
              </a:defRPr>
            </a:lvl1pPr>
          </a:lstStyle>
          <a:p>
            <a:r>
              <a:rPr lang="en-US" dirty="0" smtClean="0"/>
              <a:t>Dr. Manmath N. Sahoo (CS)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50">
                <a:latin typeface="Cambria" panose="02040503050406030204" pitchFamily="18" charset="0"/>
              </a:defRPr>
            </a:lvl1pPr>
          </a:lstStyle>
          <a:p>
            <a:fld id="{EFDC10D5-ED93-4F88-B366-C8467264263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071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281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2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3825"/>
            <a:ext cx="8507896" cy="873465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007E7A"/>
                </a:solidFill>
                <a:latin typeface="Cambria" panose="02040503050406030204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0418"/>
            <a:ext cx="8507896" cy="5156546"/>
          </a:xfrm>
        </p:spPr>
        <p:txBody>
          <a:bodyPr>
            <a:normAutofit/>
          </a:bodyPr>
          <a:lstStyle>
            <a:lvl1pPr marL="438912" indent="-438912" algn="just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SzPct val="80000"/>
              <a:buFont typeface="Wingdings 3" panose="05040102010807070707" pitchFamily="18" charset="2"/>
              <a:buChar char=""/>
              <a:defRPr sz="3000">
                <a:solidFill>
                  <a:schemeClr val="tx1"/>
                </a:solidFill>
                <a:latin typeface="Cambria" panose="02040503050406030204" pitchFamily="18" charset="0"/>
              </a:defRPr>
            </a:lvl1pPr>
            <a:lvl2pPr marL="622300" indent="-347472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80000"/>
              <a:buFont typeface="Wingdings 3" panose="05040102010807070707" pitchFamily="18" charset="2"/>
              <a:buChar char=""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defRPr>
            </a:lvl2pPr>
            <a:lvl3pPr marL="857250" indent="-274320" algn="just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defRPr>
            </a:lvl3pPr>
            <a:lvl4pPr>
              <a:defRPr sz="1800">
                <a:latin typeface="Cambria" panose="02040503050406030204" pitchFamily="18" charset="0"/>
              </a:defRPr>
            </a:lvl4pPr>
            <a:lvl5pPr>
              <a:defRPr sz="1800">
                <a:latin typeface="Cambria" panose="02040503050406030204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356351"/>
            <a:ext cx="2381250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43478" y="6356351"/>
            <a:ext cx="2169218" cy="365125"/>
          </a:xfrm>
        </p:spPr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351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57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71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35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949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7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9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615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NIT Rourkela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C10D5-ED93-4F88-B366-C84672642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 smtClean="0"/>
              <a:t>Memory Management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24635" y="5995614"/>
            <a:ext cx="6858000" cy="741362"/>
          </a:xfrm>
        </p:spPr>
        <p:txBody>
          <a:bodyPr>
            <a:normAutofit lnSpcReduction="10000"/>
          </a:bodyPr>
          <a:lstStyle/>
          <a:p>
            <a:pPr algn="r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Dr. Manmath N. Sahoo</a:t>
            </a:r>
          </a:p>
          <a:p>
            <a:pPr algn="r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Dept. of CSE, NIT Rourkela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76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allocation schemes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Contiguous</a:t>
            </a:r>
          </a:p>
          <a:p>
            <a:pPr lvl="1"/>
            <a:r>
              <a:rPr lang="en-US" dirty="0"/>
              <a:t>Each process allocated a single contiguous chunk </a:t>
            </a:r>
            <a:r>
              <a:rPr lang="en-US" dirty="0" smtClean="0"/>
              <a:t>of </a:t>
            </a:r>
            <a:r>
              <a:rPr lang="en-US" dirty="0"/>
              <a:t>memory</a:t>
            </a:r>
          </a:p>
          <a:p>
            <a:pPr lvl="2"/>
            <a:r>
              <a:rPr lang="en-US" dirty="0" smtClean="0"/>
              <a:t>Fixed equal-size partitions</a:t>
            </a:r>
          </a:p>
          <a:p>
            <a:pPr lvl="2"/>
            <a:r>
              <a:rPr lang="en-US" dirty="0"/>
              <a:t>Fixed </a:t>
            </a:r>
            <a:r>
              <a:rPr lang="en-US" dirty="0" smtClean="0"/>
              <a:t>u</a:t>
            </a:r>
            <a:r>
              <a:rPr lang="en-US" altLang="en-US" dirty="0" smtClean="0"/>
              <a:t>nequal-size </a:t>
            </a:r>
            <a:r>
              <a:rPr lang="en-US" dirty="0" smtClean="0"/>
              <a:t>partitions</a:t>
            </a:r>
          </a:p>
          <a:p>
            <a:pPr lvl="2"/>
            <a:r>
              <a:rPr lang="en-US" dirty="0" smtClean="0"/>
              <a:t>Dynamic partitioning</a:t>
            </a:r>
          </a:p>
          <a:p>
            <a:r>
              <a:rPr lang="en-US" dirty="0" smtClean="0"/>
              <a:t>Noncontiguous</a:t>
            </a:r>
          </a:p>
          <a:p>
            <a:pPr lvl="1"/>
            <a:r>
              <a:rPr lang="en-US" dirty="0"/>
              <a:t>Parts of  a process can be allocated </a:t>
            </a:r>
            <a:r>
              <a:rPr lang="en-US" dirty="0" smtClean="0"/>
              <a:t>non-contiguous </a:t>
            </a:r>
            <a:r>
              <a:rPr lang="en-US" dirty="0"/>
              <a:t>chunks of memory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94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Fixed </a:t>
            </a:r>
            <a:r>
              <a:rPr lang="en-US" dirty="0"/>
              <a:t>equal-size </a:t>
            </a:r>
            <a:r>
              <a:rPr lang="en-US" dirty="0" smtClean="0"/>
              <a:t>partitions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0418"/>
            <a:ext cx="6641608" cy="5156546"/>
          </a:xfrm>
        </p:spPr>
        <p:txBody>
          <a:bodyPr/>
          <a:lstStyle/>
          <a:p>
            <a:r>
              <a:rPr lang="en-US" sz="2400" dirty="0" smtClean="0"/>
              <a:t>If </a:t>
            </a:r>
            <a:r>
              <a:rPr lang="en-US" sz="2400" dirty="0"/>
              <a:t>there is an available partition, a process can be loaded into that partition </a:t>
            </a:r>
            <a:endParaRPr lang="en-US" sz="2400" dirty="0" smtClean="0"/>
          </a:p>
          <a:p>
            <a:r>
              <a:rPr lang="en-US" sz="2400" dirty="0" smtClean="0"/>
              <a:t>because </a:t>
            </a:r>
            <a:r>
              <a:rPr lang="en-US" sz="2400" dirty="0"/>
              <a:t>all partitions are of equal size, it does not matter which partition is used.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59398"/>
          <a:stretch/>
        </p:blipFill>
        <p:spPr>
          <a:xfrm>
            <a:off x="7198428" y="702675"/>
            <a:ext cx="1362248" cy="58235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29602" y="1702677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1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29601" y="2369207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2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29600" y="3018796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3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9600" y="3687646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4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29599" y="4371382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5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29597" y="5025312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6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229597" y="5686603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7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253136" y="1018925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0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8702348"/>
              </p:ext>
            </p:extLst>
          </p:nvPr>
        </p:nvGraphicFramePr>
        <p:xfrm>
          <a:off x="793097" y="3581138"/>
          <a:ext cx="1966088" cy="3129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31177"/>
                <a:gridCol w="934911"/>
              </a:tblGrid>
              <a:tr h="312945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Partition#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Process#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322061"/>
              </p:ext>
            </p:extLst>
          </p:nvPr>
        </p:nvGraphicFramePr>
        <p:xfrm>
          <a:off x="3847028" y="3570706"/>
          <a:ext cx="2147126" cy="28887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31177"/>
                <a:gridCol w="1115949"/>
              </a:tblGrid>
              <a:tr h="339142"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Cambria" panose="02040503050406030204" pitchFamily="18" charset="0"/>
                        </a:rPr>
                        <a:t>Partition#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Cambria" panose="02040503050406030204" pitchFamily="18" charset="0"/>
                        </a:rPr>
                        <a:t>Availability</a:t>
                      </a: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2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3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4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5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6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7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756743" y="3160790"/>
            <a:ext cx="662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MAT</a:t>
            </a:r>
            <a:endParaRPr lang="en-US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751731" y="3138310"/>
            <a:ext cx="662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MFT</a:t>
            </a:r>
            <a:endParaRPr lang="en-US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17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Fixed </a:t>
            </a:r>
            <a:r>
              <a:rPr lang="en-US" dirty="0"/>
              <a:t>equal-size </a:t>
            </a:r>
            <a:r>
              <a:rPr lang="en-US" dirty="0" smtClean="0"/>
              <a:t>partitions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0418"/>
            <a:ext cx="6641608" cy="515654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59398"/>
          <a:stretch/>
        </p:blipFill>
        <p:spPr>
          <a:xfrm>
            <a:off x="7198428" y="702675"/>
            <a:ext cx="1362248" cy="58235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29602" y="1702677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1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29601" y="2369207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2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29600" y="3018796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3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9600" y="3687646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4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29599" y="4371382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5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229597" y="5025312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6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229597" y="5686603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7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253136" y="1018925"/>
            <a:ext cx="2680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0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38595" y="1702523"/>
            <a:ext cx="439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07E7A"/>
                </a:solidFill>
                <a:latin typeface="Cambria" panose="02040503050406030204" pitchFamily="18" charset="0"/>
              </a:rPr>
              <a:t>P1</a:t>
            </a:r>
            <a:endParaRPr lang="en-US" sz="1600" b="1" dirty="0">
              <a:solidFill>
                <a:srgbClr val="007E7A"/>
              </a:solidFill>
              <a:latin typeface="Cambria" panose="020405030504060302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16646" y="2369207"/>
            <a:ext cx="439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07E7A"/>
                </a:solidFill>
                <a:latin typeface="Cambria" panose="02040503050406030204" pitchFamily="18" charset="0"/>
              </a:rPr>
              <a:t>P2</a:t>
            </a:r>
            <a:endParaRPr lang="en-US" sz="1600" b="1" dirty="0">
              <a:solidFill>
                <a:srgbClr val="007E7A"/>
              </a:solidFill>
              <a:latin typeface="Cambria" panose="020405030504060302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05846" y="3027091"/>
            <a:ext cx="439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007E7A"/>
                </a:solidFill>
                <a:latin typeface="Cambria" panose="02040503050406030204" pitchFamily="18" charset="0"/>
              </a:rPr>
              <a:t>P3</a:t>
            </a:r>
            <a:endParaRPr lang="en-US" sz="1600" b="1" dirty="0">
              <a:solidFill>
                <a:srgbClr val="007E7A"/>
              </a:solidFill>
              <a:latin typeface="Cambria" panose="02040503050406030204" pitchFamily="18" charset="0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306525"/>
              </p:ext>
            </p:extLst>
          </p:nvPr>
        </p:nvGraphicFramePr>
        <p:xfrm>
          <a:off x="793097" y="1864208"/>
          <a:ext cx="1966088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31177"/>
                <a:gridCol w="93491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Partition#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Process#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2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P2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3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P3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4417"/>
              </p:ext>
            </p:extLst>
          </p:nvPr>
        </p:nvGraphicFramePr>
        <p:xfrm>
          <a:off x="3847028" y="1852260"/>
          <a:ext cx="2147126" cy="28887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31177"/>
                <a:gridCol w="1115949"/>
              </a:tblGrid>
              <a:tr h="339142"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Cambria" panose="02040503050406030204" pitchFamily="18" charset="0"/>
                        </a:rPr>
                        <a:t>Partition#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Cambria" panose="02040503050406030204" pitchFamily="18" charset="0"/>
                        </a:rPr>
                        <a:t>Availability</a:t>
                      </a: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2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3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4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5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6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7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756743" y="1442344"/>
            <a:ext cx="662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MAT</a:t>
            </a:r>
            <a:endParaRPr lang="en-US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51731" y="1419864"/>
            <a:ext cx="662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MFT</a:t>
            </a:r>
            <a:endParaRPr lang="en-US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66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Fixed </a:t>
            </a:r>
            <a:r>
              <a:rPr lang="en-US" altLang="en-US" dirty="0"/>
              <a:t>Unequal-size </a:t>
            </a:r>
            <a:r>
              <a:rPr lang="en-US" dirty="0" smtClean="0"/>
              <a:t>partitions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57048"/>
          <a:stretch/>
        </p:blipFill>
        <p:spPr>
          <a:xfrm>
            <a:off x="7180970" y="532788"/>
            <a:ext cx="1441075" cy="5823563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7372666"/>
              </p:ext>
            </p:extLst>
          </p:nvPr>
        </p:nvGraphicFramePr>
        <p:xfrm>
          <a:off x="793097" y="3092400"/>
          <a:ext cx="1966088" cy="3129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31177"/>
                <a:gridCol w="934911"/>
              </a:tblGrid>
              <a:tr h="312945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Partition#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Process#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649817"/>
              </p:ext>
            </p:extLst>
          </p:nvPr>
        </p:nvGraphicFramePr>
        <p:xfrm>
          <a:off x="3847028" y="3081968"/>
          <a:ext cx="2147126" cy="288875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31177"/>
                <a:gridCol w="1115949"/>
              </a:tblGrid>
              <a:tr h="339142"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Cambria" panose="02040503050406030204" pitchFamily="18" charset="0"/>
                        </a:rPr>
                        <a:t>Partition#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Cambria" panose="02040503050406030204" pitchFamily="18" charset="0"/>
                        </a:rPr>
                        <a:t>Availability</a:t>
                      </a: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2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3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4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5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6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87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7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56743" y="2672052"/>
            <a:ext cx="662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MAT</a:t>
            </a:r>
            <a:endParaRPr lang="en-US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51731" y="2665342"/>
            <a:ext cx="662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MFT</a:t>
            </a:r>
            <a:endParaRPr lang="en-US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34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Placement Algorithm </a:t>
            </a:r>
            <a:r>
              <a:rPr lang="en-US" dirty="0" smtClean="0"/>
              <a:t>with </a:t>
            </a:r>
            <a:r>
              <a:rPr lang="en-US" altLang="en-US" dirty="0"/>
              <a:t>Unequal-size</a:t>
            </a:r>
            <a:r>
              <a:rPr lang="en-US" dirty="0" smtClean="0"/>
              <a:t> </a:t>
            </a:r>
            <a:r>
              <a:rPr lang="en-US" dirty="0"/>
              <a:t>Partitions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0418"/>
            <a:ext cx="4965480" cy="515654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Unequal-size partitions, use of multiple queues:</a:t>
            </a:r>
          </a:p>
          <a:p>
            <a:r>
              <a:rPr lang="en-US" dirty="0" smtClean="0"/>
              <a:t>a </a:t>
            </a:r>
            <a:r>
              <a:rPr lang="en-US" dirty="0"/>
              <a:t>queue exists for each partition size</a:t>
            </a:r>
            <a:r>
              <a:rPr lang="en-US" dirty="0" smtClean="0"/>
              <a:t>.</a:t>
            </a:r>
          </a:p>
          <a:p>
            <a:r>
              <a:rPr lang="en-US" dirty="0"/>
              <a:t>assign each process to the smallest partition within which it will fit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tries to minimize internal fragmentation.</a:t>
            </a:r>
          </a:p>
          <a:p>
            <a:r>
              <a:rPr lang="en-US" dirty="0"/>
              <a:t>problem: some queues might be empty while some might be loaded</a:t>
            </a:r>
            <a:r>
              <a:rPr lang="en-US" dirty="0" smtClean="0"/>
              <a:t>. – decreases degree of multiprogramming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174" y="1235516"/>
            <a:ext cx="3542416" cy="435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76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Placement Algorithm </a:t>
            </a:r>
            <a:r>
              <a:rPr lang="en-US" dirty="0" smtClean="0"/>
              <a:t>with </a:t>
            </a:r>
            <a:r>
              <a:rPr lang="en-US" altLang="en-US" dirty="0"/>
              <a:t>Unequal-size</a:t>
            </a:r>
            <a:r>
              <a:rPr lang="en-US" dirty="0" smtClean="0"/>
              <a:t> </a:t>
            </a:r>
            <a:r>
              <a:rPr lang="en-US" dirty="0"/>
              <a:t>Partitions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0418"/>
            <a:ext cx="4965480" cy="51565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en-US" sz="2800" dirty="0"/>
              <a:t>Unequal-size partitions, use of a single queue:</a:t>
            </a:r>
          </a:p>
          <a:p>
            <a:r>
              <a:rPr lang="en-US" altLang="en-US" dirty="0" smtClean="0"/>
              <a:t>the </a:t>
            </a:r>
            <a:r>
              <a:rPr lang="en-US" altLang="en-US" dirty="0"/>
              <a:t>smallest available partition that will hold the process is selected.</a:t>
            </a:r>
          </a:p>
          <a:p>
            <a:r>
              <a:rPr lang="en-US" altLang="en-US" dirty="0"/>
              <a:t>increases the level of multiprogramming at the expense of internal fragmentation.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414" y="1380191"/>
            <a:ext cx="3460982" cy="44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8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fixed partitioning, </a:t>
            </a:r>
            <a:r>
              <a:rPr lang="en-US" dirty="0" smtClean="0"/>
              <a:t>degree </a:t>
            </a:r>
            <a:r>
              <a:rPr lang="en-US" dirty="0"/>
              <a:t>of multiprogramming limited by number of partitions</a:t>
            </a:r>
            <a:r>
              <a:rPr lang="en-US" dirty="0" smtClean="0"/>
              <a:t>.</a:t>
            </a:r>
          </a:p>
          <a:p>
            <a:r>
              <a:rPr lang="en-US" b="1" dirty="0"/>
              <a:t>Hole</a:t>
            </a:r>
            <a:r>
              <a:rPr lang="en-US" dirty="0"/>
              <a:t> – block of available memory; holes of various size are scattered </a:t>
            </a:r>
            <a:br>
              <a:rPr lang="en-US" dirty="0"/>
            </a:br>
            <a:r>
              <a:rPr lang="en-US" dirty="0"/>
              <a:t>throughout memory.</a:t>
            </a:r>
          </a:p>
          <a:p>
            <a:r>
              <a:rPr lang="en-US" dirty="0"/>
              <a:t>When a process arrives, it is allocated memory from a hole large enough to accommodate it.</a:t>
            </a:r>
          </a:p>
          <a:p>
            <a:r>
              <a:rPr lang="en-US" dirty="0"/>
              <a:t>Process exiting frees its partition, adjacent free partitions combined.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02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partitioning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969" y="801688"/>
            <a:ext cx="8374062" cy="525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52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partitioning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93679" y="1174321"/>
            <a:ext cx="662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MAT</a:t>
            </a:r>
            <a:endParaRPr lang="en-US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58306" y="1174321"/>
            <a:ext cx="662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MFT</a:t>
            </a:r>
            <a:endParaRPr lang="en-US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243819"/>
              </p:ext>
            </p:extLst>
          </p:nvPr>
        </p:nvGraphicFramePr>
        <p:xfrm>
          <a:off x="756743" y="1750774"/>
          <a:ext cx="3617977" cy="370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28548"/>
                <a:gridCol w="1509078"/>
                <a:gridCol w="128035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Process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Starting address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Displacement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883956"/>
              </p:ext>
            </p:extLst>
          </p:nvPr>
        </p:nvGraphicFramePr>
        <p:xfrm>
          <a:off x="5452898" y="1706630"/>
          <a:ext cx="2808479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09078"/>
                <a:gridCol w="129940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Starting</a:t>
                      </a:r>
                      <a:r>
                        <a:rPr lang="en-US" baseline="0" dirty="0" smtClean="0">
                          <a:latin typeface="Cambria" panose="02040503050406030204" pitchFamily="18" charset="0"/>
                        </a:rPr>
                        <a:t> address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Displacement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8000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ambria" panose="02040503050406030204" pitchFamily="18" charset="0"/>
                        </a:rPr>
                        <a:t>63999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56743" y="3815255"/>
            <a:ext cx="7315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External fragmentation</a:t>
            </a:r>
            <a:endParaRPr lang="en-US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9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Placement </a:t>
            </a:r>
            <a:r>
              <a:rPr lang="en-US" altLang="en-US" dirty="0" smtClean="0"/>
              <a:t>Algorithms in </a:t>
            </a:r>
            <a:r>
              <a:rPr lang="en-US" dirty="0" smtClean="0"/>
              <a:t>Dynamic </a:t>
            </a:r>
            <a:r>
              <a:rPr lang="en-US" dirty="0"/>
              <a:t>partitioning</a:t>
            </a:r>
            <a:r>
              <a:rPr lang="en-US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To satisfy </a:t>
            </a:r>
            <a:r>
              <a:rPr lang="en-US" dirty="0"/>
              <a:t>request of size n from list of free holes – four basic methods:</a:t>
            </a:r>
          </a:p>
          <a:p>
            <a:r>
              <a:rPr lang="en-US" b="1" dirty="0"/>
              <a:t>First-fit</a:t>
            </a:r>
            <a:r>
              <a:rPr lang="en-US" dirty="0"/>
              <a:t>: Allocate the first hole that is big enough.</a:t>
            </a:r>
          </a:p>
          <a:p>
            <a:r>
              <a:rPr lang="en-US" b="1" dirty="0"/>
              <a:t>Next-fit</a:t>
            </a:r>
            <a:r>
              <a:rPr lang="en-US" dirty="0"/>
              <a:t>: Same logic as first-fit but starts search always from the last allocated hole (need to keep a pointer to this) in a wraparound fashion. </a:t>
            </a:r>
          </a:p>
          <a:p>
            <a:r>
              <a:rPr lang="en-US" b="1" dirty="0"/>
              <a:t>Best-fit</a:t>
            </a:r>
            <a:r>
              <a:rPr lang="en-US" dirty="0"/>
              <a:t>: Allocate the smallest hole that is big enough; must search entire list, unless ordered by size. Produces the smallest leftover hole.</a:t>
            </a:r>
          </a:p>
          <a:p>
            <a:r>
              <a:rPr lang="en-US" b="1" dirty="0"/>
              <a:t>Worst-fit</a:t>
            </a:r>
            <a:r>
              <a:rPr lang="en-US" dirty="0"/>
              <a:t>: Allocate the largest hole; must also search entire list. Produces the largest leftover hole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5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 and User Area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997790"/>
              </p:ext>
            </p:extLst>
          </p:nvPr>
        </p:nvGraphicFramePr>
        <p:xfrm>
          <a:off x="714705" y="1036529"/>
          <a:ext cx="2548758" cy="37996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48758"/>
              </a:tblGrid>
              <a:tr h="115487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Cambria" panose="02040503050406030204" pitchFamily="18" charset="0"/>
                        </a:rPr>
                        <a:t>OS</a:t>
                      </a:r>
                      <a:endParaRPr lang="en-US" sz="2400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  <a:tr h="264475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Cambria" panose="02040503050406030204" pitchFamily="18" charset="0"/>
                        </a:rPr>
                        <a:t>USER Processes</a:t>
                      </a:r>
                      <a:endParaRPr lang="en-US" sz="2400" b="1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8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2332114"/>
              </p:ext>
            </p:extLst>
          </p:nvPr>
        </p:nvGraphicFramePr>
        <p:xfrm>
          <a:off x="5718568" y="1036529"/>
          <a:ext cx="2495266" cy="374042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95266"/>
              </a:tblGrid>
              <a:tr h="2542242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chemeClr val="tx1"/>
                          </a:solidFill>
                          <a:latin typeface="Cambria" panose="02040503050406030204" pitchFamily="18" charset="0"/>
                        </a:rPr>
                        <a:t>USER Processes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1198181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>
                          <a:solidFill>
                            <a:schemeClr val="bg1"/>
                          </a:solidFill>
                          <a:latin typeface="Cambria" panose="02040503050406030204" pitchFamily="18" charset="0"/>
                        </a:rPr>
                        <a:t>OS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175705" y="2617904"/>
            <a:ext cx="630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mbria" panose="02040503050406030204" pitchFamily="18" charset="0"/>
              </a:rPr>
              <a:t>or</a:t>
            </a:r>
            <a:endParaRPr lang="en-US" sz="24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200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Placement Algorithms in </a:t>
            </a:r>
            <a:r>
              <a:rPr lang="en-US" dirty="0"/>
              <a:t>Dynamic partitioning</a:t>
            </a:r>
            <a:r>
              <a:rPr lang="en-US" altLang="en-US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process </a:t>
            </a:r>
            <a:r>
              <a:rPr lang="en-US" dirty="0"/>
              <a:t>of 16MB.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003" y="988841"/>
            <a:ext cx="4552950" cy="521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7546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Paging (Noncontiguous allocation)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Physical </a:t>
            </a:r>
            <a:r>
              <a:rPr lang="en-US" dirty="0"/>
              <a:t>memory is divided up into </a:t>
            </a:r>
            <a:r>
              <a:rPr lang="en-US" dirty="0" smtClean="0"/>
              <a:t>fixed-sized </a:t>
            </a:r>
            <a:r>
              <a:rPr lang="en-US" dirty="0"/>
              <a:t>blocks called </a:t>
            </a:r>
            <a:r>
              <a:rPr lang="en-US" b="1" i="1" dirty="0" smtClean="0"/>
              <a:t>frames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Logical </a:t>
            </a:r>
            <a:r>
              <a:rPr lang="en-US" dirty="0"/>
              <a:t>memory of a process is also divided into blocks of same size as the page frames. These blocks called </a:t>
            </a:r>
            <a:r>
              <a:rPr lang="en-US" b="1" i="1" dirty="0"/>
              <a:t>pages</a:t>
            </a:r>
            <a:r>
              <a:rPr lang="en-US" dirty="0"/>
              <a:t>.</a:t>
            </a:r>
          </a:p>
          <a:p>
            <a:r>
              <a:rPr lang="en-US" dirty="0"/>
              <a:t>OS keeps track of all free frames.</a:t>
            </a:r>
          </a:p>
          <a:p>
            <a:r>
              <a:rPr lang="en-US" dirty="0"/>
              <a:t>To run a program of size n pages, need to find n free frames and load program into them.</a:t>
            </a:r>
          </a:p>
          <a:p>
            <a:r>
              <a:rPr lang="en-US" dirty="0"/>
              <a:t>Then set up a page table to translate logical to physical addresses. Separate page table for each process.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7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4" descr="D:\TransMac\Illustrator Files\7-Memory\7_9a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54"/>
          <a:stretch/>
        </p:blipFill>
        <p:spPr bwMode="auto">
          <a:xfrm>
            <a:off x="220723" y="1031610"/>
            <a:ext cx="8636000" cy="5132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571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23</a:t>
            </a:fld>
            <a:endParaRPr lang="en-US"/>
          </a:p>
        </p:txBody>
      </p:sp>
      <p:pic>
        <p:nvPicPr>
          <p:cNvPr id="7" name="Picture 4" descr="D:\TransMac\Illustrator Files\7-Memory\7_9b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06"/>
          <a:stretch/>
        </p:blipFill>
        <p:spPr bwMode="auto">
          <a:xfrm>
            <a:off x="323850" y="935627"/>
            <a:ext cx="8496300" cy="525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8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Page Tables for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24</a:t>
            </a:fld>
            <a:endParaRPr lang="en-US"/>
          </a:p>
        </p:txBody>
      </p:sp>
      <p:pic>
        <p:nvPicPr>
          <p:cNvPr id="7" name="Picture 4" descr="D:\TransMac\Illustrator Files\7-Memory\7_1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396"/>
          <a:stretch/>
        </p:blipFill>
        <p:spPr bwMode="auto">
          <a:xfrm>
            <a:off x="394134" y="2399703"/>
            <a:ext cx="8323965" cy="1747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99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Address Translation </a:t>
            </a:r>
            <a:r>
              <a:rPr lang="en-US" altLang="en-US" dirty="0" smtClean="0"/>
              <a:t>Scheme: Paging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Address generated by CPU is divided into:</a:t>
            </a:r>
          </a:p>
          <a:p>
            <a:r>
              <a:rPr lang="en-US" sz="2400" dirty="0"/>
              <a:t>Page number (p) – used as an index into a page table which contains base address of each page in physical memory.</a:t>
            </a:r>
          </a:p>
          <a:p>
            <a:r>
              <a:rPr lang="en-US" sz="2400" dirty="0"/>
              <a:t>Page offset (d) – combined with base address to define the physical memory address that is sent to the memory unit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Logical address space is 2</a:t>
            </a:r>
            <a:r>
              <a:rPr lang="en-US" sz="2400" baseline="30000" dirty="0" smtClean="0"/>
              <a:t>m</a:t>
            </a:r>
            <a:r>
              <a:rPr lang="en-US" sz="2400" dirty="0" smtClean="0"/>
              <a:t>, and frame size is 2</a:t>
            </a:r>
            <a:r>
              <a:rPr lang="en-US" sz="2400" baseline="30000" dirty="0" smtClean="0"/>
              <a:t>n</a:t>
            </a:r>
            <a:r>
              <a:rPr lang="en-US" sz="2400" dirty="0" smtClean="0"/>
              <a:t>.</a:t>
            </a:r>
          </a:p>
          <a:p>
            <a:pPr lvl="1"/>
            <a:r>
              <a:rPr lang="en-US" sz="2000" dirty="0" smtClean="0"/>
              <a:t>Higher order (m-n) bits are used for page number (p) and lower order n bits are used for page offset (d)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25</a:t>
            </a:fld>
            <a:endParaRPr lang="en-US"/>
          </a:p>
        </p:txBody>
      </p:sp>
      <p:pic>
        <p:nvPicPr>
          <p:cNvPr id="5122" name="Picture 2" descr="https://www.cs.uic.edu/%7Ejbell/CourseNotes/OperatingSystems/images/Chapter8/8_11A_PageNumberOffse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050" y="5184119"/>
            <a:ext cx="3771900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31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Address Translation Scheme: Paging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26</a:t>
            </a:fld>
            <a:endParaRPr lang="en-US"/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" t="674" r="1976" b="674"/>
          <a:stretch>
            <a:fillRect/>
          </a:stretch>
        </p:blipFill>
        <p:spPr bwMode="auto">
          <a:xfrm>
            <a:off x="1714500" y="1503363"/>
            <a:ext cx="54991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33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Page 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of dedicated registers:</a:t>
            </a:r>
          </a:p>
          <a:p>
            <a:pPr lvl="1"/>
            <a:r>
              <a:rPr lang="en-US" dirty="0" smtClean="0"/>
              <a:t>Let 16-bit logical address, and page size=8K. </a:t>
            </a:r>
          </a:p>
          <a:p>
            <a:pPr lvl="1"/>
            <a:r>
              <a:rPr lang="en-US" dirty="0" smtClean="0"/>
              <a:t>Page table contains maximum 8 entries.</a:t>
            </a:r>
          </a:p>
          <a:p>
            <a:pPr lvl="1"/>
            <a:r>
              <a:rPr lang="en-US" dirty="0" smtClean="0"/>
              <a:t>8 dedicated registers can store the page-frame mappings.</a:t>
            </a:r>
          </a:p>
          <a:p>
            <a:pPr lvl="1"/>
            <a:r>
              <a:rPr lang="en-US" dirty="0" smtClean="0"/>
              <a:t>Not practical if page table contains large number of entries.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6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Page 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PMT kept in main memory.</a:t>
            </a:r>
          </a:p>
          <a:p>
            <a:pPr lvl="1"/>
            <a:r>
              <a:rPr lang="en-US" dirty="0" smtClean="0"/>
              <a:t>Page Table Base Register (PTBR) points to the PMT.</a:t>
            </a:r>
          </a:p>
          <a:p>
            <a:pPr lvl="1"/>
            <a:r>
              <a:rPr lang="en-US" dirty="0"/>
              <a:t>Page Table </a:t>
            </a:r>
            <a:r>
              <a:rPr lang="en-US" dirty="0" smtClean="0"/>
              <a:t>Length Register </a:t>
            </a:r>
            <a:r>
              <a:rPr lang="en-US" dirty="0"/>
              <a:t>(</a:t>
            </a:r>
            <a:r>
              <a:rPr lang="en-US" dirty="0" smtClean="0"/>
              <a:t>PTLR</a:t>
            </a:r>
            <a:r>
              <a:rPr lang="en-US" dirty="0"/>
              <a:t>) </a:t>
            </a:r>
            <a:r>
              <a:rPr lang="en-US" dirty="0" smtClean="0"/>
              <a:t>stores size of the PMT.</a:t>
            </a:r>
          </a:p>
          <a:p>
            <a:pPr lvl="1"/>
            <a:r>
              <a:rPr lang="en-US" dirty="0" smtClean="0"/>
              <a:t>Memory access is slowed down by a factor of 2.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61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Page 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PMT kept in main </a:t>
            </a:r>
            <a:r>
              <a:rPr lang="en-US" dirty="0" smtClean="0"/>
              <a:t>memory and TLB</a:t>
            </a:r>
          </a:p>
          <a:p>
            <a:pPr lvl="1"/>
            <a:r>
              <a:rPr lang="en-US" dirty="0" smtClean="0"/>
              <a:t>A small, high speed associative cache called Translation Look-aside Buffer (TLB) stores some entries of PMT.</a:t>
            </a:r>
          </a:p>
          <a:p>
            <a:pPr lvl="1"/>
            <a:r>
              <a:rPr lang="en-US" dirty="0" smtClean="0"/>
              <a:t>PMT, as a whole is stored on main memory.</a:t>
            </a:r>
            <a:endParaRPr lang="en-US" dirty="0"/>
          </a:p>
          <a:p>
            <a:r>
              <a:rPr lang="en-US" dirty="0" smtClean="0"/>
              <a:t>TLB (</a:t>
            </a:r>
            <a:r>
              <a:rPr lang="en-US" altLang="en-US" dirty="0"/>
              <a:t>Associative </a:t>
            </a:r>
            <a:r>
              <a:rPr lang="en-US" altLang="en-US" dirty="0" smtClean="0"/>
              <a:t>Cache) – </a:t>
            </a:r>
            <a:r>
              <a:rPr lang="en-US" altLang="en-US" dirty="0"/>
              <a:t>allow parallel search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29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572108"/>
              </p:ext>
            </p:extLst>
          </p:nvPr>
        </p:nvGraphicFramePr>
        <p:xfrm>
          <a:off x="1476704" y="4560387"/>
          <a:ext cx="5277134" cy="1188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38567"/>
                <a:gridCol w="2638567"/>
              </a:tblGrid>
              <a:tr h="28274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8274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28274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82741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727256"/>
              </p:ext>
            </p:extLst>
          </p:nvPr>
        </p:nvGraphicFramePr>
        <p:xfrm>
          <a:off x="1476704" y="4120522"/>
          <a:ext cx="527713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8567"/>
                <a:gridCol w="263856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mbria" panose="02040503050406030204" pitchFamily="18" charset="0"/>
                        </a:rPr>
                        <a:t>Page#</a:t>
                      </a:r>
                      <a:endParaRPr lang="en-US" sz="1800" dirty="0">
                        <a:solidFill>
                          <a:schemeClr val="tx1"/>
                        </a:solidFill>
                        <a:latin typeface="Cambria" panose="020405030504060302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Cambria" panose="02040503050406030204" pitchFamily="18" charset="0"/>
                        </a:rPr>
                        <a:t>Frame#</a:t>
                      </a:r>
                      <a:endParaRPr lang="en-US" sz="1800" dirty="0">
                        <a:solidFill>
                          <a:schemeClr val="tx1"/>
                        </a:solidFill>
                        <a:latin typeface="Cambria" panose="020405030504060302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8119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Protection of OS area from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3 Schemes</a:t>
            </a:r>
          </a:p>
          <a:p>
            <a:pPr lvl="1"/>
            <a:r>
              <a:rPr lang="en-US" sz="2800" dirty="0" smtClean="0"/>
              <a:t>Automatic address translation</a:t>
            </a:r>
          </a:p>
          <a:p>
            <a:pPr lvl="1"/>
            <a:r>
              <a:rPr lang="en-US" sz="2800" dirty="0" smtClean="0"/>
              <a:t>Page-0 and Page-1 addressing</a:t>
            </a:r>
          </a:p>
          <a:p>
            <a:pPr lvl="1"/>
            <a:r>
              <a:rPr lang="en-US" sz="2800" dirty="0" smtClean="0"/>
              <a:t>Limit register</a:t>
            </a:r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18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TLB hardware for paging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30</a:t>
            </a:fld>
            <a:endParaRPr lang="en-US"/>
          </a:p>
        </p:txBody>
      </p:sp>
      <p:pic>
        <p:nvPicPr>
          <p:cNvPr id="6146" name="Picture 2" descr="https://www.cs.uic.edu/%7Ejbell/CourseNotes/OperatingSystems/images/Chapter8/8_14_PagingHardwa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212850"/>
            <a:ext cx="67056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35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</a:t>
            </a:r>
            <a:r>
              <a:rPr lang="en-US" dirty="0" smtClean="0"/>
              <a:t>memory access </a:t>
            </a:r>
            <a:r>
              <a:rPr lang="en-US" dirty="0"/>
              <a:t>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Memory access time = 100ns</a:t>
            </a:r>
          </a:p>
          <a:p>
            <a:r>
              <a:rPr lang="en-US" dirty="0" smtClean="0"/>
              <a:t>TLB lookup time = 20ns</a:t>
            </a:r>
          </a:p>
          <a:p>
            <a:r>
              <a:rPr lang="en-US" dirty="0" smtClean="0"/>
              <a:t>TLB hit ratio = 80%</a:t>
            </a:r>
          </a:p>
          <a:p>
            <a:r>
              <a:rPr lang="en-US" dirty="0"/>
              <a:t>Effective access time =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0.8 </a:t>
            </a:r>
            <a:r>
              <a:rPr lang="en-US" dirty="0"/>
              <a:t>* </a:t>
            </a:r>
            <a:r>
              <a:rPr lang="en-US" dirty="0" smtClean="0"/>
              <a:t>(20+100) </a:t>
            </a:r>
            <a:r>
              <a:rPr lang="en-US" dirty="0"/>
              <a:t>+ </a:t>
            </a:r>
            <a:r>
              <a:rPr lang="en-US" dirty="0" smtClean="0"/>
              <a:t>0.2 </a:t>
            </a:r>
            <a:r>
              <a:rPr lang="en-US" dirty="0"/>
              <a:t>* (</a:t>
            </a:r>
            <a:r>
              <a:rPr lang="en-US" dirty="0" smtClean="0"/>
              <a:t>20+2*100) </a:t>
            </a:r>
            <a:r>
              <a:rPr lang="en-US" dirty="0"/>
              <a:t>= 140 </a:t>
            </a:r>
            <a:r>
              <a:rPr lang="en-US" dirty="0" smtClean="0"/>
              <a:t>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74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If the code is </a:t>
            </a:r>
            <a:r>
              <a:rPr lang="en-US" i="1" dirty="0" smtClean="0"/>
              <a:t>reentrant</a:t>
            </a:r>
            <a:r>
              <a:rPr lang="en-US" dirty="0" smtClean="0"/>
              <a:t> (not self-modifying) then it can be shared among processes.</a:t>
            </a:r>
          </a:p>
          <a:p>
            <a:r>
              <a:rPr lang="en-US" dirty="0" smtClean="0"/>
              <a:t>Let 40 users executing text editor</a:t>
            </a:r>
          </a:p>
          <a:p>
            <a:r>
              <a:rPr lang="en-US" dirty="0" smtClean="0"/>
              <a:t>Text editor: 150KB code + 50KB data</a:t>
            </a:r>
          </a:p>
          <a:p>
            <a:r>
              <a:rPr lang="en-US" dirty="0" smtClean="0"/>
              <a:t>Total memory required = 8000KB (more)</a:t>
            </a:r>
          </a:p>
          <a:p>
            <a:endParaRPr lang="en-US" dirty="0" smtClean="0"/>
          </a:p>
          <a:p>
            <a:r>
              <a:rPr lang="en-US" dirty="0" smtClean="0"/>
              <a:t>However, code pages can be shared</a:t>
            </a:r>
          </a:p>
          <a:p>
            <a:r>
              <a:rPr lang="en-US" dirty="0" smtClean="0"/>
              <a:t>Let page size = 50KB then 3 code pages and 1 data page per user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27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5034" y="1150883"/>
            <a:ext cx="2427662" cy="15292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/>
              <a:t>150KB shared code + 40*50KB data</a:t>
            </a:r>
          </a:p>
          <a:p>
            <a:pPr marL="0" indent="0">
              <a:buNone/>
            </a:pPr>
            <a:r>
              <a:rPr lang="en-US" sz="1800" dirty="0" smtClean="0"/>
              <a:t>=2150KB (40 users)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33</a:t>
            </a:fld>
            <a:endParaRPr lang="en-US"/>
          </a:p>
        </p:txBody>
      </p:sp>
      <p:pic>
        <p:nvPicPr>
          <p:cNvPr id="1026" name="Picture 2" descr="https://www.cs.uic.edu/%7Ejbell/CourseNotes/OperatingSystems/images/Chapter8/8_16_CodeShar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93" y="907290"/>
            <a:ext cx="5581650" cy="5619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28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Table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Most modern computer systems </a:t>
            </a:r>
            <a:r>
              <a:rPr lang="en-US" dirty="0" smtClean="0"/>
              <a:t>support 32bit or 64bit </a:t>
            </a:r>
            <a:r>
              <a:rPr lang="en-US" dirty="0"/>
              <a:t>logical </a:t>
            </a:r>
            <a:r>
              <a:rPr lang="en-US" dirty="0" smtClean="0"/>
              <a:t>address.</a:t>
            </a:r>
          </a:p>
          <a:p>
            <a:r>
              <a:rPr lang="en-US" dirty="0" smtClean="0"/>
              <a:t>Consider a system with 32bit logical address, and page size of 4K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# of entries in PMT=2</a:t>
            </a:r>
            <a:r>
              <a:rPr lang="en-US" baseline="30000" dirty="0" smtClean="0"/>
              <a:t>20</a:t>
            </a:r>
            <a:r>
              <a:rPr lang="en-US" dirty="0" smtClean="0"/>
              <a:t> (worst case)</a:t>
            </a:r>
          </a:p>
          <a:p>
            <a:r>
              <a:rPr lang="en-US" dirty="0"/>
              <a:t>E</a:t>
            </a:r>
            <a:r>
              <a:rPr lang="en-US" dirty="0" smtClean="0"/>
              <a:t>ach entry of PMT stores a 21bit frame# and other attributes (for a 8GB memory).</a:t>
            </a:r>
          </a:p>
          <a:p>
            <a:r>
              <a:rPr lang="en-US" dirty="0" smtClean="0"/>
              <a:t>If each entry is of 4bytes then memory required by PMT=4*2</a:t>
            </a:r>
            <a:r>
              <a:rPr lang="en-US" baseline="30000" dirty="0" smtClean="0"/>
              <a:t>20</a:t>
            </a:r>
            <a:r>
              <a:rPr lang="en-US" dirty="0" smtClean="0"/>
              <a:t>=4MB (large)</a:t>
            </a:r>
          </a:p>
          <a:p>
            <a:r>
              <a:rPr lang="en-US" dirty="0" smtClean="0"/>
              <a:t>Do we need to apply paging on the PMT itself??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FF0000"/>
                </a:solidFill>
              </a:rPr>
              <a:t>YES – Hierarchical Paging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34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2686050" y="2172899"/>
            <a:ext cx="3771900" cy="1000125"/>
            <a:chOff x="2686050" y="3402615"/>
            <a:chExt cx="3771900" cy="1000125"/>
          </a:xfrm>
        </p:grpSpPr>
        <p:pic>
          <p:nvPicPr>
            <p:cNvPr id="7" name="Picture 2" descr="https://www.cs.uic.edu/%7Ejbell/CourseNotes/OperatingSystems/images/Chapter8/8_11A_PageNumberOffset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86050" y="3402615"/>
              <a:ext cx="3771900" cy="1000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3247697" y="4083265"/>
              <a:ext cx="75674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Cambria" panose="02040503050406030204" pitchFamily="18" charset="0"/>
                </a:rPr>
                <a:t>20</a:t>
              </a:r>
              <a:endParaRPr lang="en-US" sz="1400" dirty="0">
                <a:latin typeface="Cambria" panose="02040503050406030204" pitchFamily="18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071242" y="4075425"/>
              <a:ext cx="75674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Cambria" panose="02040503050406030204" pitchFamily="18" charset="0"/>
                </a:rPr>
                <a:t>12</a:t>
              </a:r>
              <a:endParaRPr lang="en-US" sz="1400" dirty="0">
                <a:latin typeface="Cambria" panose="02040503050406030204" pitchFamily="18" charset="0"/>
              </a:endParaRPr>
            </a:p>
          </p:txBody>
        </p:sp>
      </p:grpSp>
      <p:pic>
        <p:nvPicPr>
          <p:cNvPr id="11" name="Picture 2" descr="https://www.cs.uic.edu/%7Ejbell/CourseNotes/OperatingSystems/images/Chapter8/8_22A_TwoLevelPageNumberOffs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979" y="217980"/>
            <a:ext cx="3499717" cy="91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422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2-level paging </a:t>
            </a:r>
            <a:r>
              <a:rPr lang="en-US" sz="2400" dirty="0" smtClean="0"/>
              <a:t>example</a:t>
            </a:r>
            <a:br>
              <a:rPr lang="en-US" sz="2400" dirty="0" smtClean="0"/>
            </a:br>
            <a:r>
              <a:rPr lang="en-US" sz="1600" dirty="0" smtClean="0"/>
              <a:t>Page size=3K, </a:t>
            </a:r>
            <a:r>
              <a:rPr lang="en-US" sz="1600" dirty="0" smtClean="0"/>
              <a:t>each entry </a:t>
            </a:r>
            <a:r>
              <a:rPr lang="en-US" sz="1600" dirty="0" smtClean="0"/>
              <a:t>in PMT=1K</a:t>
            </a: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1572204"/>
              </p:ext>
            </p:extLst>
          </p:nvPr>
        </p:nvGraphicFramePr>
        <p:xfrm>
          <a:off x="6643478" y="1745581"/>
          <a:ext cx="750550" cy="47105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0550"/>
              </a:tblGrid>
              <a:tr h="314035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A.1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A.0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A.4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A.5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A.2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A.3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14035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6406034"/>
              </p:ext>
            </p:extLst>
          </p:nvPr>
        </p:nvGraphicFramePr>
        <p:xfrm>
          <a:off x="6211614" y="1792879"/>
          <a:ext cx="431863" cy="46632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1863"/>
              </a:tblGrid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2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3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4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5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6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7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8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9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10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11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12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13259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13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77595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14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0977943"/>
              </p:ext>
            </p:extLst>
          </p:nvPr>
        </p:nvGraphicFramePr>
        <p:xfrm>
          <a:off x="770199" y="1414509"/>
          <a:ext cx="695992" cy="18191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5992"/>
              </a:tblGrid>
              <a:tr h="30319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0319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0319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0319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0319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0319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4442266"/>
              </p:ext>
            </p:extLst>
          </p:nvPr>
        </p:nvGraphicFramePr>
        <p:xfrm>
          <a:off x="331070" y="1475820"/>
          <a:ext cx="439129" cy="18191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9129"/>
              </a:tblGrid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2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3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4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5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31070" y="966295"/>
            <a:ext cx="166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Process A=18K</a:t>
            </a:r>
            <a:endParaRPr lang="en-US" dirty="0">
              <a:latin typeface="Cambria" panose="02040503050406030204" pitchFamily="18" charset="0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033721"/>
              </p:ext>
            </p:extLst>
          </p:nvPr>
        </p:nvGraphicFramePr>
        <p:xfrm>
          <a:off x="3444367" y="1036125"/>
          <a:ext cx="697386" cy="1783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7386"/>
              </a:tblGrid>
              <a:tr h="2846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3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2846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2846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7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2846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8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2846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5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28460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6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Rounded Rectangle 11"/>
          <p:cNvSpPr/>
          <p:nvPr/>
        </p:nvSpPr>
        <p:spPr>
          <a:xfrm>
            <a:off x="3444367" y="1020359"/>
            <a:ext cx="697386" cy="907306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3439372" y="1911899"/>
            <a:ext cx="697386" cy="907306"/>
          </a:xfrm>
          <a:prstGeom prst="roundRect">
            <a:avLst/>
          </a:prstGeom>
          <a:solidFill>
            <a:schemeClr val="accent2">
              <a:lumMod val="7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69580" y="1289346"/>
            <a:ext cx="46198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smtClean="0">
                <a:latin typeface="Cambria" panose="02040503050406030204" pitchFamily="18" charset="0"/>
              </a:rPr>
              <a:t>pg0</a:t>
            </a:r>
            <a:endParaRPr lang="en-US" sz="1350" dirty="0">
              <a:latin typeface="Cambria" panose="020405030504060302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69580" y="2180886"/>
            <a:ext cx="46198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smtClean="0">
                <a:latin typeface="Cambria" panose="02040503050406030204" pitchFamily="18" charset="0"/>
              </a:rPr>
              <a:t>pg1</a:t>
            </a:r>
            <a:endParaRPr lang="en-US" sz="1350" dirty="0">
              <a:latin typeface="Cambria" panose="02040503050406030204" pitchFamily="18" charset="0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492061"/>
              </p:ext>
            </p:extLst>
          </p:nvPr>
        </p:nvGraphicFramePr>
        <p:xfrm>
          <a:off x="2991006" y="1048474"/>
          <a:ext cx="439129" cy="18191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9129"/>
              </a:tblGrid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2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3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4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3194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5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645731"/>
              </p:ext>
            </p:extLst>
          </p:nvPr>
        </p:nvGraphicFramePr>
        <p:xfrm>
          <a:off x="3430135" y="3260365"/>
          <a:ext cx="706623" cy="6179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06623"/>
              </a:tblGrid>
              <a:tr h="30897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2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30897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ambria" panose="02040503050406030204" pitchFamily="18" charset="0"/>
                        </a:rPr>
                        <a:t>11</a:t>
                      </a:r>
                      <a:endParaRPr lang="en-US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37359"/>
              </p:ext>
            </p:extLst>
          </p:nvPr>
        </p:nvGraphicFramePr>
        <p:xfrm>
          <a:off x="2795076" y="3275537"/>
          <a:ext cx="651982" cy="60277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982"/>
              </a:tblGrid>
              <a:tr h="301388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pg0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01388">
                <a:tc>
                  <a:txBody>
                    <a:bodyPr/>
                    <a:lstStyle/>
                    <a:p>
                      <a:pPr algn="r"/>
                      <a:r>
                        <a:rPr lang="en-US" sz="1000" dirty="0" smtClean="0">
                          <a:latin typeface="Cambria" panose="02040503050406030204" pitchFamily="18" charset="0"/>
                        </a:rPr>
                        <a:t>pg1</a:t>
                      </a:r>
                      <a:endParaRPr lang="en-US" sz="1000" dirty="0">
                        <a:latin typeface="Cambria" panose="020405030504060302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6792819" y="2333129"/>
            <a:ext cx="46198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smtClean="0">
                <a:solidFill>
                  <a:srgbClr val="FF0000"/>
                </a:solidFill>
                <a:latin typeface="Cambria" panose="02040503050406030204" pitchFamily="18" charset="0"/>
              </a:rPr>
              <a:t>pg0</a:t>
            </a:r>
            <a:endParaRPr lang="en-US" sz="135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03526" y="5175367"/>
            <a:ext cx="46198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 smtClean="0">
                <a:solidFill>
                  <a:srgbClr val="FF0000"/>
                </a:solidFill>
                <a:latin typeface="Cambria" panose="02040503050406030204" pitchFamily="18" charset="0"/>
              </a:rPr>
              <a:t>pg1</a:t>
            </a:r>
            <a:endParaRPr lang="en-US" sz="135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45985" y="690090"/>
            <a:ext cx="151503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Inner Page Table</a:t>
            </a:r>
            <a:endParaRPr lang="en-US" sz="1350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86503" y="2933919"/>
            <a:ext cx="15286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Outer Page Table</a:t>
            </a:r>
            <a:endParaRPr lang="en-US" sz="1350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pic>
        <p:nvPicPr>
          <p:cNvPr id="1028" name="Picture 4" descr="https://www.cs.uic.edu/%7Ejbell/CourseNotes/OperatingSystems/images/Chapter8/8_18_AddressTransl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621" y="4388238"/>
            <a:ext cx="3890952" cy="1689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Group 48"/>
          <p:cNvGrpSpPr/>
          <p:nvPr/>
        </p:nvGrpSpPr>
        <p:grpSpPr>
          <a:xfrm>
            <a:off x="550633" y="4299593"/>
            <a:ext cx="3849939" cy="2325350"/>
            <a:chOff x="975162" y="1868213"/>
            <a:chExt cx="4882180" cy="2640944"/>
          </a:xfrm>
        </p:grpSpPr>
        <p:grpSp>
          <p:nvGrpSpPr>
            <p:cNvPr id="50" name="Group 49"/>
            <p:cNvGrpSpPr/>
            <p:nvPr/>
          </p:nvGrpSpPr>
          <p:grpSpPr>
            <a:xfrm>
              <a:off x="975162" y="1868214"/>
              <a:ext cx="1040526" cy="299544"/>
              <a:chOff x="1324303" y="1970690"/>
              <a:chExt cx="1040526" cy="299544"/>
            </a:xfrm>
          </p:grpSpPr>
          <p:sp>
            <p:nvSpPr>
              <p:cNvPr id="68" name="Rectangle 67"/>
              <p:cNvSpPr/>
              <p:nvPr/>
            </p:nvSpPr>
            <p:spPr>
              <a:xfrm>
                <a:off x="1324303" y="1970690"/>
                <a:ext cx="346842" cy="29954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1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2017987" y="1970690"/>
                <a:ext cx="346842" cy="29954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9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1671145" y="1970690"/>
                <a:ext cx="346842" cy="29954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1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2017659" y="3007382"/>
              <a:ext cx="581354" cy="620110"/>
              <a:chOff x="3028949" y="2532993"/>
              <a:chExt cx="581354" cy="620110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3028949" y="2532993"/>
                <a:ext cx="581354" cy="29954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2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3028950" y="2832537"/>
                <a:ext cx="581353" cy="32056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11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3670781" y="3467208"/>
              <a:ext cx="581354" cy="898632"/>
              <a:chOff x="6886245" y="1970690"/>
              <a:chExt cx="581354" cy="898632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6886245" y="1970690"/>
                <a:ext cx="581354" cy="29954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8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6886245" y="2270234"/>
                <a:ext cx="581354" cy="29954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5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886245" y="2569778"/>
                <a:ext cx="581354" cy="29954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6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5166243" y="4209613"/>
              <a:ext cx="691099" cy="299544"/>
              <a:chOff x="6470057" y="3564432"/>
              <a:chExt cx="691099" cy="299544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6814314" y="3564432"/>
                <a:ext cx="346842" cy="29954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9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6470057" y="3564432"/>
                <a:ext cx="346842" cy="29954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5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</p:grpSp>
        <p:cxnSp>
          <p:nvCxnSpPr>
            <p:cNvPr id="54" name="Elbow Connector 53"/>
            <p:cNvCxnSpPr>
              <a:stCxn id="68" idx="2"/>
              <a:endCxn id="67" idx="1"/>
            </p:cNvCxnSpPr>
            <p:nvPr/>
          </p:nvCxnSpPr>
          <p:spPr>
            <a:xfrm rot="16200000" flipH="1">
              <a:off x="933396" y="2382944"/>
              <a:ext cx="1299451" cy="869077"/>
            </a:xfrm>
            <a:prstGeom prst="bentConnector2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Elbow Connector 54"/>
            <p:cNvCxnSpPr>
              <a:stCxn id="67" idx="3"/>
            </p:cNvCxnSpPr>
            <p:nvPr/>
          </p:nvCxnSpPr>
          <p:spPr>
            <a:xfrm flipV="1">
              <a:off x="2599013" y="3467208"/>
              <a:ext cx="1058587" cy="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oup 55"/>
            <p:cNvGrpSpPr/>
            <p:nvPr/>
          </p:nvGrpSpPr>
          <p:grpSpPr>
            <a:xfrm>
              <a:off x="1495425" y="2167758"/>
              <a:ext cx="2175356" cy="1748766"/>
              <a:chOff x="1495425" y="2167758"/>
              <a:chExt cx="2175356" cy="1748766"/>
            </a:xfrm>
          </p:grpSpPr>
          <p:cxnSp>
            <p:nvCxnSpPr>
              <p:cNvPr id="59" name="Elbow Connector 58"/>
              <p:cNvCxnSpPr>
                <a:endCxn id="64" idx="1"/>
              </p:cNvCxnSpPr>
              <p:nvPr/>
            </p:nvCxnSpPr>
            <p:spPr>
              <a:xfrm>
                <a:off x="1583122" y="2248803"/>
                <a:ext cx="2087659" cy="1667721"/>
              </a:xfrm>
              <a:prstGeom prst="bentConnector3">
                <a:avLst>
                  <a:gd name="adj1" fmla="val 68879"/>
                </a:avLst>
              </a:prstGeom>
              <a:ln>
                <a:tailEnd type="triangle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>
                <a:stCxn id="70" idx="2"/>
              </p:cNvCxnSpPr>
              <p:nvPr/>
            </p:nvCxnSpPr>
            <p:spPr>
              <a:xfrm>
                <a:off x="1495425" y="2167758"/>
                <a:ext cx="85724" cy="83868"/>
              </a:xfrm>
              <a:prstGeom prst="line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</p:cxnSp>
        </p:grpSp>
        <p:cxnSp>
          <p:nvCxnSpPr>
            <p:cNvPr id="57" name="Elbow Connector 56"/>
            <p:cNvCxnSpPr>
              <a:endCxn id="62" idx="0"/>
            </p:cNvCxnSpPr>
            <p:nvPr/>
          </p:nvCxnSpPr>
          <p:spPr>
            <a:xfrm>
              <a:off x="4252135" y="3935024"/>
              <a:ext cx="1087529" cy="274589"/>
            </a:xfrm>
            <a:prstGeom prst="bentConnector2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8" name="Elbow Connector 57"/>
            <p:cNvCxnSpPr>
              <a:stCxn id="69" idx="0"/>
              <a:endCxn id="61" idx="0"/>
            </p:cNvCxnSpPr>
            <p:nvPr/>
          </p:nvCxnSpPr>
          <p:spPr>
            <a:xfrm rot="16200000" flipH="1">
              <a:off x="2592394" y="1118086"/>
              <a:ext cx="2341399" cy="3841654"/>
            </a:xfrm>
            <a:prstGeom prst="bentConnector3">
              <a:avLst>
                <a:gd name="adj1" fmla="val -3703"/>
              </a:avLst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71" name="TextBox 70"/>
          <p:cNvSpPr txBox="1"/>
          <p:nvPr/>
        </p:nvSpPr>
        <p:spPr>
          <a:xfrm>
            <a:off x="6374185" y="1344797"/>
            <a:ext cx="128913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Main memory</a:t>
            </a:r>
            <a:endParaRPr lang="en-US" sz="1350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385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7" grpId="0"/>
      <p:bldP spid="18" grpId="0"/>
      <p:bldP spid="22" grpId="0"/>
      <p:bldP spid="23" grpId="0"/>
      <p:bldP spid="24" grpId="0"/>
      <p:bldP spid="2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1488562" y="4570311"/>
            <a:ext cx="465192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/>
              <a:t>5</a:t>
            </a:r>
            <a:r>
              <a:rPr lang="en-US" sz="1600" dirty="0" smtClean="0"/>
              <a:t>th</a:t>
            </a:r>
            <a:endParaRPr lang="en-US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2356185" y="4572887"/>
            <a:ext cx="465192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4th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3198593" y="4561493"/>
            <a:ext cx="46557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3rd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234853" y="5149371"/>
            <a:ext cx="393056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10</a:t>
            </a:r>
            <a:endParaRPr lang="en-US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2359504" y="5163885"/>
            <a:ext cx="393056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10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1563662" y="5168973"/>
            <a:ext cx="288862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2</a:t>
            </a: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paging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a 64-bit logical address system: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36</a:t>
            </a:fld>
            <a:endParaRPr lang="en-US"/>
          </a:p>
        </p:txBody>
      </p:sp>
      <p:pic>
        <p:nvPicPr>
          <p:cNvPr id="2050" name="Picture 2" descr="https://www.cs.uic.edu/%7Ejbell/CourseNotes/OperatingSystems/images/Chapter8/8_15B_64bitAddressProble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143" y="1709932"/>
            <a:ext cx="3771900" cy="9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www.cs.uic.edu/%7Ejbell/CourseNotes/OperatingSystems/images/Chapter8/8_15C_ThreeLevelPageTableAddres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143" y="3054810"/>
            <a:ext cx="4562475" cy="9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5707371" y="1951316"/>
            <a:ext cx="3015235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350" dirty="0">
                <a:latin typeface="Cambria" panose="02040503050406030204" pitchFamily="18" charset="0"/>
              </a:rPr>
              <a:t>64-bits </a:t>
            </a:r>
            <a:r>
              <a:rPr lang="en-US" sz="1350" dirty="0" smtClean="0">
                <a:latin typeface="Cambria" panose="02040503050406030204" pitchFamily="18" charset="0"/>
              </a:rPr>
              <a:t>Two-level </a:t>
            </a:r>
            <a:r>
              <a:rPr lang="en-US" sz="1350" dirty="0">
                <a:latin typeface="Cambria" panose="02040503050406030204" pitchFamily="18" charset="0"/>
              </a:rPr>
              <a:t>leaves 42 bits in outer table</a:t>
            </a:r>
          </a:p>
        </p:txBody>
      </p:sp>
      <p:sp>
        <p:nvSpPr>
          <p:cNvPr id="9" name="Rectangle 8"/>
          <p:cNvSpPr/>
          <p:nvPr/>
        </p:nvSpPr>
        <p:spPr>
          <a:xfrm>
            <a:off x="5707372" y="3298691"/>
            <a:ext cx="3015235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350" dirty="0">
                <a:latin typeface="Cambria" panose="02040503050406030204" pitchFamily="18" charset="0"/>
              </a:rPr>
              <a:t>Going to a fourth level still leaves 32 bits in the outer table.</a:t>
            </a:r>
          </a:p>
        </p:txBody>
      </p:sp>
      <p:pic>
        <p:nvPicPr>
          <p:cNvPr id="12" name="Picture 4" descr="https://www.cs.uic.edu/%7Ejbell/CourseNotes/OperatingSystems/images/Chapter8/8_15C_ThreeLevelPageTableAddres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12" y="4523154"/>
            <a:ext cx="4562475" cy="9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3028950" y="4891049"/>
            <a:ext cx="895023" cy="277924"/>
          </a:xfrm>
          <a:prstGeom prst="rect">
            <a:avLst/>
          </a:prstGeom>
          <a:solidFill>
            <a:srgbClr val="C7EB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375472" y="5184739"/>
            <a:ext cx="393056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10</a:t>
            </a:r>
            <a:endParaRPr lang="en-US" sz="1600" dirty="0"/>
          </a:p>
        </p:txBody>
      </p:sp>
      <p:sp>
        <p:nvSpPr>
          <p:cNvPr id="16" name="Rectangle 15"/>
          <p:cNvSpPr/>
          <p:nvPr/>
        </p:nvSpPr>
        <p:spPr>
          <a:xfrm>
            <a:off x="2133927" y="4893599"/>
            <a:ext cx="895023" cy="277924"/>
          </a:xfrm>
          <a:prstGeom prst="rect">
            <a:avLst/>
          </a:prstGeom>
          <a:solidFill>
            <a:srgbClr val="C7EB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260582" y="4891049"/>
            <a:ext cx="895023" cy="277924"/>
          </a:xfrm>
          <a:prstGeom prst="rect">
            <a:avLst/>
          </a:prstGeom>
          <a:solidFill>
            <a:srgbClr val="C7EB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260582" y="5582166"/>
            <a:ext cx="69532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Cambria" panose="02040503050406030204" pitchFamily="18" charset="0"/>
              </a:rPr>
              <a:t>7 levels of indirection, which would be prohibitively slow memory access</a:t>
            </a:r>
          </a:p>
        </p:txBody>
      </p:sp>
    </p:spTree>
    <p:extLst>
      <p:ext uri="{BB962C8B-B14F-4D97-AF65-F5344CB8AC3E}">
        <p14:creationId xmlns:p14="http://schemas.microsoft.com/office/powerpoint/2010/main" val="281819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Hashed Page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37</a:t>
            </a:fld>
            <a:endParaRPr lang="en-US"/>
          </a:p>
        </p:txBody>
      </p:sp>
      <p:pic>
        <p:nvPicPr>
          <p:cNvPr id="3074" name="Picture 2" descr="https://www.cs.uic.edu/%7Ejbell/CourseNotes/OperatingSystems/images/Chapter8/8_19_HashedPageTab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148" y="1565103"/>
            <a:ext cx="7315200" cy="406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605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Inverted Page </a:t>
            </a:r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Managing per-process PMT is complex.</a:t>
            </a:r>
          </a:p>
          <a:p>
            <a:r>
              <a:rPr lang="en-US" sz="2400" dirty="0" smtClean="0"/>
              <a:t>Inverted page table keeps an entry corresponding to each physical frame</a:t>
            </a: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38</a:t>
            </a:fld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889908" y="2867879"/>
            <a:ext cx="459017" cy="1140751"/>
            <a:chOff x="520798" y="1247407"/>
            <a:chExt cx="459017" cy="1140751"/>
          </a:xfrm>
        </p:grpSpPr>
        <p:grpSp>
          <p:nvGrpSpPr>
            <p:cNvPr id="50" name="Group 49"/>
            <p:cNvGrpSpPr/>
            <p:nvPr/>
          </p:nvGrpSpPr>
          <p:grpSpPr>
            <a:xfrm>
              <a:off x="521377" y="1544470"/>
              <a:ext cx="458438" cy="843688"/>
              <a:chOff x="1372715" y="5004950"/>
              <a:chExt cx="458438" cy="843688"/>
            </a:xfrm>
          </p:grpSpPr>
          <p:sp>
            <p:nvSpPr>
              <p:cNvPr id="52" name="Rectangle 51"/>
              <p:cNvSpPr/>
              <p:nvPr/>
            </p:nvSpPr>
            <p:spPr>
              <a:xfrm>
                <a:off x="1372716" y="5566380"/>
                <a:ext cx="458437" cy="28225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2</a:t>
                </a: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1372716" y="5284513"/>
                <a:ext cx="458437" cy="28225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1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1372715" y="5004950"/>
                <a:ext cx="458437" cy="28225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0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</p:grpSp>
        <p:sp>
          <p:nvSpPr>
            <p:cNvPr id="51" name="Rectangle 50"/>
            <p:cNvSpPr/>
            <p:nvPr/>
          </p:nvSpPr>
          <p:spPr>
            <a:xfrm>
              <a:off x="520798" y="1247407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b="1" dirty="0">
                  <a:solidFill>
                    <a:schemeClr val="tx1"/>
                  </a:solidFill>
                  <a:latin typeface="Cambria" panose="02040503050406030204" pitchFamily="18" charset="0"/>
                </a:rPr>
                <a:t>A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1617148" y="2861356"/>
            <a:ext cx="458438" cy="858884"/>
            <a:chOff x="1411848" y="1247407"/>
            <a:chExt cx="458438" cy="858884"/>
          </a:xfrm>
        </p:grpSpPr>
        <p:grpSp>
          <p:nvGrpSpPr>
            <p:cNvPr id="56" name="Group 55"/>
            <p:cNvGrpSpPr/>
            <p:nvPr/>
          </p:nvGrpSpPr>
          <p:grpSpPr>
            <a:xfrm>
              <a:off x="1411848" y="1544470"/>
              <a:ext cx="458438" cy="561821"/>
              <a:chOff x="3380201" y="5309750"/>
              <a:chExt cx="458438" cy="561821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3380202" y="5589313"/>
                <a:ext cx="458437" cy="28225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1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3380201" y="5309750"/>
                <a:ext cx="458437" cy="28225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0</a:t>
                </a:r>
              </a:p>
            </p:txBody>
          </p:sp>
        </p:grpSp>
        <p:sp>
          <p:nvSpPr>
            <p:cNvPr id="57" name="Rectangle 56"/>
            <p:cNvSpPr/>
            <p:nvPr/>
          </p:nvSpPr>
          <p:spPr>
            <a:xfrm>
              <a:off x="1411848" y="1247407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b="1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B</a:t>
              </a:r>
              <a:endParaRPr lang="en-US" sz="1350" b="1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388808" y="2880928"/>
            <a:ext cx="458784" cy="863927"/>
            <a:chOff x="2227612" y="1241016"/>
            <a:chExt cx="458784" cy="863927"/>
          </a:xfrm>
        </p:grpSpPr>
        <p:grpSp>
          <p:nvGrpSpPr>
            <p:cNvPr id="61" name="Group 60"/>
            <p:cNvGrpSpPr/>
            <p:nvPr/>
          </p:nvGrpSpPr>
          <p:grpSpPr>
            <a:xfrm>
              <a:off x="2227612" y="1543122"/>
              <a:ext cx="458438" cy="561821"/>
              <a:chOff x="3380201" y="5309750"/>
              <a:chExt cx="458438" cy="561821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3380202" y="5589313"/>
                <a:ext cx="458437" cy="28225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1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3380201" y="5309750"/>
                <a:ext cx="458437" cy="28225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0</a:t>
                </a:r>
              </a:p>
            </p:txBody>
          </p:sp>
        </p:grpSp>
        <p:sp>
          <p:nvSpPr>
            <p:cNvPr id="62" name="Rectangle 61"/>
            <p:cNvSpPr/>
            <p:nvPr/>
          </p:nvSpPr>
          <p:spPr>
            <a:xfrm>
              <a:off x="2227959" y="1241016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b="1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C</a:t>
              </a:r>
              <a:endParaRPr lang="en-US" sz="1350" b="1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3944364" y="3163833"/>
            <a:ext cx="1409320" cy="2280170"/>
            <a:chOff x="3313734" y="1461145"/>
            <a:chExt cx="1409320" cy="2280170"/>
          </a:xfrm>
        </p:grpSpPr>
        <p:sp>
          <p:nvSpPr>
            <p:cNvPr id="66" name="Rectangle 65"/>
            <p:cNvSpPr/>
            <p:nvPr/>
          </p:nvSpPr>
          <p:spPr>
            <a:xfrm>
              <a:off x="4263072" y="3445197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263071" y="3165634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1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4263071" y="2881072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2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4263070" y="2601509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0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4264617" y="2320599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1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4264616" y="2041036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1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4264616" y="1756474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0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4264615" y="1461145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0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3807724" y="3455424"/>
              <a:ext cx="458437" cy="26514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3807723" y="3175861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C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3807723" y="2891299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A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3807722" y="2595970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C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3809269" y="2315060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B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3809268" y="2035497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A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3809268" y="1750935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A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3809267" y="1471372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B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3313736" y="3459057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7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3313735" y="3179494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6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3313735" y="2894932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5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3313734" y="2615369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4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3315281" y="2334459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3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315280" y="2054896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2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3315280" y="1770334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1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3315279" y="1490771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0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6564838" y="3148053"/>
            <a:ext cx="938203" cy="2255804"/>
            <a:chOff x="1961299" y="3463367"/>
            <a:chExt cx="938203" cy="2255804"/>
          </a:xfrm>
        </p:grpSpPr>
        <p:sp>
          <p:nvSpPr>
            <p:cNvPr id="91" name="Rectangle 90"/>
            <p:cNvSpPr/>
            <p:nvPr/>
          </p:nvSpPr>
          <p:spPr>
            <a:xfrm>
              <a:off x="2439520" y="5436913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2439519" y="5157350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C.1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2439519" y="4872788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A.2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2439518" y="4593225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C.0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441065" y="4312315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B.1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2441064" y="4032752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A.1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2441064" y="3748190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A.0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98" name="Rectangle 97"/>
            <p:cNvSpPr/>
            <p:nvPr/>
          </p:nvSpPr>
          <p:spPr>
            <a:xfrm>
              <a:off x="2441063" y="3468627"/>
              <a:ext cx="458437" cy="28225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 smtClean="0">
                  <a:solidFill>
                    <a:schemeClr val="tx1"/>
                  </a:solidFill>
                  <a:latin typeface="Cambria" panose="02040503050406030204" pitchFamily="18" charset="0"/>
                </a:rPr>
                <a:t>B.0</a:t>
              </a:r>
              <a:endParaRPr lang="en-US" sz="1350" dirty="0">
                <a:solidFill>
                  <a:schemeClr val="tx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961301" y="5431653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7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961300" y="5152090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6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961300" y="4867528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5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1961299" y="4587965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4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962846" y="4307055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3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1962845" y="4027492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2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962845" y="3742930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1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1962844" y="3463367"/>
              <a:ext cx="458437" cy="28225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350" dirty="0" smtClean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</a:rPr>
                <a:t>0</a:t>
              </a:r>
              <a:endParaRPr lang="en-US" sz="135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endParaRPr>
            </a:p>
          </p:txBody>
        </p:sp>
      </p:grpSp>
      <p:sp>
        <p:nvSpPr>
          <p:cNvPr id="107" name="Rectangle 106"/>
          <p:cNvSpPr/>
          <p:nvPr/>
        </p:nvSpPr>
        <p:spPr>
          <a:xfrm>
            <a:off x="6794056" y="2380207"/>
            <a:ext cx="962578" cy="487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 smtClean="0">
                <a:solidFill>
                  <a:schemeClr val="tx1"/>
                </a:solidFill>
                <a:latin typeface="Cambria" panose="02040503050406030204" pitchFamily="18" charset="0"/>
              </a:rPr>
              <a:t>Main memory</a:t>
            </a:r>
            <a:endParaRPr lang="en-US" sz="1350" b="1" dirty="0">
              <a:solidFill>
                <a:schemeClr val="tx1"/>
              </a:solidFill>
              <a:latin typeface="Cambria" panose="02040503050406030204" pitchFamily="18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4391104" y="2469852"/>
            <a:ext cx="962578" cy="4876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b="1" dirty="0" smtClean="0">
                <a:solidFill>
                  <a:schemeClr val="tx1"/>
                </a:solidFill>
                <a:latin typeface="Cambria" panose="02040503050406030204" pitchFamily="18" charset="0"/>
              </a:rPr>
              <a:t>Inverted PMT</a:t>
            </a:r>
            <a:endParaRPr lang="en-US" sz="1350" b="1" dirty="0">
              <a:solidFill>
                <a:schemeClr val="tx1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54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Inverted Page Table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39</a:t>
            </a:fld>
            <a:endParaRPr lang="en-US"/>
          </a:p>
        </p:txBody>
      </p:sp>
      <p:pic>
        <p:nvPicPr>
          <p:cNvPr id="4098" name="Picture 2" descr="https://www.cs.uic.edu/%7Ejbell/CourseNotes/OperatingSystems/images/Chapter8/8_20_InvertedPageTabl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328" y="755604"/>
            <a:ext cx="6153150" cy="430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/>
          <p:cNvGrpSpPr/>
          <p:nvPr/>
        </p:nvGrpSpPr>
        <p:grpSpPr>
          <a:xfrm>
            <a:off x="4558748" y="4840014"/>
            <a:ext cx="4049224" cy="1387365"/>
            <a:chOff x="4558748" y="4840014"/>
            <a:chExt cx="4049224" cy="1387365"/>
          </a:xfrm>
        </p:grpSpPr>
        <p:grpSp>
          <p:nvGrpSpPr>
            <p:cNvPr id="7" name="Group 6"/>
            <p:cNvGrpSpPr/>
            <p:nvPr/>
          </p:nvGrpSpPr>
          <p:grpSpPr>
            <a:xfrm>
              <a:off x="4979213" y="5529456"/>
              <a:ext cx="820527" cy="263748"/>
              <a:chOff x="661646" y="5458237"/>
              <a:chExt cx="820527" cy="263748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661646" y="5458237"/>
                <a:ext cx="273509" cy="26374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B</a:t>
                </a: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1208664" y="5458237"/>
                <a:ext cx="273509" cy="26374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9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935155" y="5458237"/>
                <a:ext cx="273509" cy="26374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1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7454578" y="5529456"/>
              <a:ext cx="547018" cy="263748"/>
              <a:chOff x="7604006" y="5545971"/>
              <a:chExt cx="547018" cy="263748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7877515" y="5545971"/>
                <a:ext cx="273509" cy="26374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9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7604006" y="5545971"/>
                <a:ext cx="273509" cy="26374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350" dirty="0" smtClean="0">
                    <a:solidFill>
                      <a:schemeClr val="tx1"/>
                    </a:solidFill>
                    <a:latin typeface="Cambria" panose="02040503050406030204" pitchFamily="18" charset="0"/>
                  </a:rPr>
                  <a:t>1</a:t>
                </a:r>
                <a:endParaRPr lang="en-US" sz="1350" dirty="0">
                  <a:solidFill>
                    <a:schemeClr val="tx1"/>
                  </a:solidFill>
                  <a:latin typeface="Cambria" panose="02040503050406030204" pitchFamily="18" charset="0"/>
                </a:endParaRPr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4748221" y="5093994"/>
              <a:ext cx="13908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Cambria" panose="02040503050406030204" pitchFamily="18" charset="0"/>
                </a:rPr>
                <a:t>Logical Address</a:t>
              </a:r>
              <a:endParaRPr lang="en-US" sz="1400" dirty="0">
                <a:latin typeface="Cambria" panose="02040503050406030204" pitchFamily="18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90481" y="5060428"/>
              <a:ext cx="14752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Cambria" panose="02040503050406030204" pitchFamily="18" charset="0"/>
                </a:rPr>
                <a:t>Physical Address</a:t>
              </a:r>
              <a:endParaRPr lang="en-US" sz="1400" dirty="0">
                <a:latin typeface="Cambria" panose="02040503050406030204" pitchFamily="18" charset="0"/>
              </a:endParaRPr>
            </a:p>
          </p:txBody>
        </p:sp>
        <p:cxnSp>
          <p:nvCxnSpPr>
            <p:cNvPr id="17" name="Straight Arrow Connector 16"/>
            <p:cNvCxnSpPr>
              <a:stCxn id="9" idx="3"/>
              <a:endCxn id="12" idx="1"/>
            </p:cNvCxnSpPr>
            <p:nvPr/>
          </p:nvCxnSpPr>
          <p:spPr>
            <a:xfrm>
              <a:off x="5799740" y="5661330"/>
              <a:ext cx="16548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ounded Rectangle 17"/>
            <p:cNvSpPr/>
            <p:nvPr/>
          </p:nvSpPr>
          <p:spPr>
            <a:xfrm>
              <a:off x="4558748" y="4840014"/>
              <a:ext cx="4049224" cy="138736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  <a:alpha val="30000"/>
              </a:schemeClr>
            </a:solidFill>
            <a:ln>
              <a:solidFill>
                <a:schemeClr val="accent2">
                  <a:lumMod val="60000"/>
                  <a:lumOff val="40000"/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6614923"/>
              </p:ext>
            </p:extLst>
          </p:nvPr>
        </p:nvGraphicFramePr>
        <p:xfrm>
          <a:off x="7454578" y="5512740"/>
          <a:ext cx="609358" cy="29718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04679"/>
                <a:gridCol w="304679"/>
              </a:tblGrid>
              <a:tr h="207842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7290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Automatic address </a:t>
            </a:r>
            <a:r>
              <a:rPr lang="en-US" dirty="0" smtClean="0"/>
              <a:t>translation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6583866"/>
              </p:ext>
            </p:extLst>
          </p:nvPr>
        </p:nvGraphicFramePr>
        <p:xfrm>
          <a:off x="1566056" y="1225715"/>
          <a:ext cx="2548758" cy="37996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48758"/>
              </a:tblGrid>
              <a:tr h="115487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Cambria" panose="02040503050406030204" pitchFamily="18" charset="0"/>
                        </a:rPr>
                        <a:t>OS</a:t>
                      </a:r>
                      <a:endParaRPr lang="en-US" sz="2400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  <a:tr h="264475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Cambria" panose="02040503050406030204" pitchFamily="18" charset="0"/>
                        </a:rPr>
                        <a:t>USER Processes</a:t>
                      </a:r>
                      <a:endParaRPr lang="en-US" sz="2400" b="1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130580" y="1215205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0000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30580" y="2049028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3999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30580" y="2307622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4000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62113" y="4654348"/>
            <a:ext cx="819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15999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1742" y="2307622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0000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46252" y="4654348"/>
            <a:ext cx="819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11999</a:t>
            </a:r>
            <a:endParaRPr lang="en-US" dirty="0">
              <a:latin typeface="Cambria" panose="02040503050406030204" pitchFamily="18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492229" y="5075308"/>
            <a:ext cx="1342991" cy="1123404"/>
            <a:chOff x="492229" y="5075308"/>
            <a:chExt cx="1342991" cy="1123404"/>
          </a:xfrm>
        </p:grpSpPr>
        <p:cxnSp>
          <p:nvCxnSpPr>
            <p:cNvPr id="16" name="Straight Arrow Connector 15"/>
            <p:cNvCxnSpPr/>
            <p:nvPr/>
          </p:nvCxnSpPr>
          <p:spPr>
            <a:xfrm flipV="1">
              <a:off x="1156154" y="5075308"/>
              <a:ext cx="7571" cy="646386"/>
            </a:xfrm>
            <a:prstGeom prst="straightConnector1">
              <a:avLst/>
            </a:prstGeom>
            <a:ln w="25400">
              <a:solidFill>
                <a:srgbClr val="007E7A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492229" y="5829380"/>
              <a:ext cx="1342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Cambria" panose="02040503050406030204" pitchFamily="18" charset="0"/>
                </a:rPr>
                <a:t>User View</a:t>
              </a:r>
              <a:endParaRPr lang="en-US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805925" y="5075308"/>
            <a:ext cx="1443992" cy="1123404"/>
            <a:chOff x="3805925" y="5075308"/>
            <a:chExt cx="1443992" cy="1123404"/>
          </a:xfrm>
        </p:grpSpPr>
        <p:sp>
          <p:nvSpPr>
            <p:cNvPr id="19" name="TextBox 18"/>
            <p:cNvSpPr txBox="1"/>
            <p:nvPr/>
          </p:nvSpPr>
          <p:spPr>
            <a:xfrm>
              <a:off x="3805925" y="5829380"/>
              <a:ext cx="14439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Cambria" panose="02040503050406030204" pitchFamily="18" charset="0"/>
                </a:rPr>
                <a:t>System View</a:t>
              </a:r>
              <a:endParaRPr lang="en-US" dirty="0">
                <a:latin typeface="Cambria" panose="02040503050406030204" pitchFamily="18" charset="0"/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4572000" y="5075308"/>
              <a:ext cx="7571" cy="646386"/>
            </a:xfrm>
            <a:prstGeom prst="straightConnector1">
              <a:avLst/>
            </a:prstGeom>
            <a:ln w="25400">
              <a:solidFill>
                <a:srgbClr val="007E7A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461643" y="2676954"/>
            <a:ext cx="4508713" cy="1611267"/>
            <a:chOff x="4461643" y="2676954"/>
            <a:chExt cx="4508713" cy="1611267"/>
          </a:xfrm>
        </p:grpSpPr>
        <p:cxnSp>
          <p:nvCxnSpPr>
            <p:cNvPr id="23" name="Straight Arrow Connector 22"/>
            <p:cNvCxnSpPr/>
            <p:nvPr/>
          </p:nvCxnSpPr>
          <p:spPr>
            <a:xfrm flipV="1">
              <a:off x="4558748" y="3563007"/>
              <a:ext cx="1731693" cy="2405"/>
            </a:xfrm>
            <a:prstGeom prst="straightConnector1">
              <a:avLst/>
            </a:prstGeom>
            <a:ln w="25400">
              <a:solidFill>
                <a:srgbClr val="007E7A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6299128" y="3390484"/>
              <a:ext cx="889940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Cambria" panose="02040503050406030204" pitchFamily="18" charset="0"/>
                </a:rPr>
                <a:t>+4000</a:t>
              </a:r>
              <a:endParaRPr lang="en-US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 flipV="1">
              <a:off x="7191365" y="3573947"/>
              <a:ext cx="1731693" cy="2405"/>
            </a:xfrm>
            <a:prstGeom prst="straightConnector1">
              <a:avLst/>
            </a:prstGeom>
            <a:ln w="25400">
              <a:solidFill>
                <a:srgbClr val="007E7A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804947" y="2896661"/>
              <a:ext cx="1044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Cambria" panose="02040503050406030204" pitchFamily="18" charset="0"/>
                </a:rPr>
                <a:t>CPU address</a:t>
              </a:r>
              <a:endParaRPr lang="en-US" dirty="0">
                <a:latin typeface="Cambria" panose="02040503050406030204" pitchFamily="18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347951" y="2857494"/>
              <a:ext cx="1044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Cambria" panose="02040503050406030204" pitchFamily="18" charset="0"/>
                </a:rPr>
                <a:t>Actual address</a:t>
              </a:r>
              <a:endParaRPr lang="en-US" dirty="0">
                <a:latin typeface="Cambria" panose="02040503050406030204" pitchFamily="18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461643" y="2676954"/>
              <a:ext cx="4508713" cy="1611267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5249917" y="1470219"/>
            <a:ext cx="3250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 smtClean="0">
                <a:solidFill>
                  <a:srgbClr val="FF0000"/>
                </a:solidFill>
                <a:latin typeface="Cambria" panose="02040503050406030204" pitchFamily="18" charset="0"/>
              </a:rPr>
              <a:t>Problem: Loading non-residence part of OS</a:t>
            </a:r>
            <a:endParaRPr lang="en-US" sz="1600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58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3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User view (at higher level of abstraction) -  Process as a collection of blocks (segments)</a:t>
            </a:r>
          </a:p>
          <a:p>
            <a:r>
              <a:rPr lang="en-US" sz="2400" dirty="0" smtClean="0"/>
              <a:t>E.g., main(), </a:t>
            </a:r>
            <a:r>
              <a:rPr lang="en-US" sz="2400" dirty="0" err="1"/>
              <a:t>sqrt</a:t>
            </a:r>
            <a:r>
              <a:rPr lang="en-US" sz="2400" dirty="0" smtClean="0"/>
              <a:t>(), </a:t>
            </a:r>
            <a:r>
              <a:rPr lang="en-US" sz="2400" dirty="0"/>
              <a:t>stack</a:t>
            </a:r>
            <a:r>
              <a:rPr lang="en-US" sz="2400" dirty="0" smtClean="0"/>
              <a:t> </a:t>
            </a:r>
            <a:r>
              <a:rPr lang="en-US" sz="2400" dirty="0" err="1" smtClean="0"/>
              <a:t>etc</a:t>
            </a: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40</a:t>
            </a:fld>
            <a:endParaRPr lang="en-US"/>
          </a:p>
        </p:txBody>
      </p:sp>
      <p:pic>
        <p:nvPicPr>
          <p:cNvPr id="7" name="Picture 2" descr="https://www.cs.uic.edu/%7Ejbell/CourseNotes/OperatingSystems/images/Chapter8/8_07_UsersVie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246" y="1555035"/>
            <a:ext cx="3600450" cy="463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52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Segmentation </a:t>
            </a:r>
            <a:r>
              <a:rPr lang="en-US" altLang="en-US" dirty="0" smtClean="0"/>
              <a:t>Example 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9394" y="1020763"/>
            <a:ext cx="5878224" cy="51562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59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Segmentation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Logical </a:t>
            </a:r>
            <a:r>
              <a:rPr lang="en-US" dirty="0"/>
              <a:t>address consists of a pair: &lt;segment-number, offset&gt;,</a:t>
            </a:r>
          </a:p>
          <a:p>
            <a:pPr lvl="1"/>
            <a:r>
              <a:rPr lang="en-US" dirty="0"/>
              <a:t>Segment number is an index into the segment table - with one segment table for each process</a:t>
            </a:r>
          </a:p>
          <a:p>
            <a:pPr lvl="1"/>
            <a:r>
              <a:rPr lang="en-US" dirty="0"/>
              <a:t>offset is the value to be added to start address of segment to give real physical address</a:t>
            </a:r>
          </a:p>
          <a:p>
            <a:r>
              <a:rPr lang="en-US" dirty="0"/>
              <a:t>each entry in segment table has:</a:t>
            </a:r>
          </a:p>
          <a:p>
            <a:pPr lvl="1"/>
            <a:r>
              <a:rPr lang="en-US" dirty="0"/>
              <a:t>base value – contains the starting physical address where the segment resides in memory.</a:t>
            </a:r>
          </a:p>
          <a:p>
            <a:pPr lvl="1"/>
            <a:r>
              <a:rPr lang="en-US" dirty="0"/>
              <a:t>limit – specifies the length of the segment.</a:t>
            </a:r>
          </a:p>
          <a:p>
            <a:r>
              <a:rPr lang="en-US" dirty="0">
                <a:solidFill>
                  <a:srgbClr val="007E7A"/>
                </a:solidFill>
              </a:rPr>
              <a:t>Offset address is legal if offset &lt; limit </a:t>
            </a:r>
            <a:r>
              <a:rPr lang="en-US" dirty="0" smtClean="0">
                <a:solidFill>
                  <a:srgbClr val="007E7A"/>
                </a:solidFill>
              </a:rPr>
              <a:t>value</a:t>
            </a:r>
            <a:endParaRPr lang="en-US" dirty="0">
              <a:solidFill>
                <a:srgbClr val="007E7A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23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Segmentation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Segment-table base register (STBR) points to the segment table’s location in memory.</a:t>
            </a:r>
          </a:p>
          <a:p>
            <a:r>
              <a:rPr lang="en-US" dirty="0"/>
              <a:t>Segment-table length register (STLR) indicates number of segments used by a </a:t>
            </a:r>
            <a:r>
              <a:rPr lang="en-US" dirty="0" smtClean="0"/>
              <a:t>process;</a:t>
            </a:r>
            <a:endParaRPr lang="en-US" dirty="0"/>
          </a:p>
          <a:p>
            <a:r>
              <a:rPr lang="en-US" dirty="0" smtClean="0">
                <a:solidFill>
                  <a:srgbClr val="007E7A"/>
                </a:solidFill>
              </a:rPr>
              <a:t>segment </a:t>
            </a:r>
            <a:r>
              <a:rPr lang="en-US" dirty="0">
                <a:solidFill>
                  <a:srgbClr val="007E7A"/>
                </a:solidFill>
              </a:rPr>
              <a:t>number s is legal if s &lt; STLR.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2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Segmentation </a:t>
            </a:r>
            <a:r>
              <a:rPr lang="en-US" altLang="en-US" dirty="0" smtClean="0"/>
              <a:t>Hardware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681" y="1341438"/>
            <a:ext cx="6343650" cy="451485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Segmentation with Paging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45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727383"/>
              </p:ext>
            </p:extLst>
          </p:nvPr>
        </p:nvGraphicFramePr>
        <p:xfrm>
          <a:off x="1495425" y="1475824"/>
          <a:ext cx="4795017" cy="3845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8339"/>
                <a:gridCol w="1598339"/>
                <a:gridCol w="1598339"/>
              </a:tblGrid>
              <a:tr h="38450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Cambria" panose="02040503050406030204" pitchFamily="18" charset="0"/>
                        </a:rPr>
                        <a:t>Segment#</a:t>
                      </a:r>
                      <a:endParaRPr lang="en-US" sz="1800" dirty="0">
                        <a:solidFill>
                          <a:schemeClr val="bg1"/>
                        </a:solidFill>
                        <a:latin typeface="Cambria" panose="02040503050406030204" pitchFamily="18" charset="0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Cambria" panose="02040503050406030204" pitchFamily="18" charset="0"/>
                        </a:rPr>
                        <a:t>Page#</a:t>
                      </a:r>
                      <a:endParaRPr lang="en-US" sz="1800" dirty="0">
                        <a:solidFill>
                          <a:schemeClr val="bg1"/>
                        </a:solidFill>
                        <a:latin typeface="Cambria" panose="02040503050406030204" pitchFamily="18" charset="0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Cambria" panose="02040503050406030204" pitchFamily="18" charset="0"/>
                        </a:rPr>
                        <a:t>Offset</a:t>
                      </a:r>
                      <a:endParaRPr lang="en-US" sz="1800" dirty="0">
                        <a:solidFill>
                          <a:schemeClr val="bg1"/>
                        </a:solidFill>
                        <a:latin typeface="Cambria" panose="02040503050406030204" pitchFamily="18" charset="0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416595" y="961693"/>
            <a:ext cx="2033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E7A"/>
                </a:solidFill>
                <a:latin typeface="Cambria" panose="02040503050406030204" pitchFamily="18" charset="0"/>
              </a:rPr>
              <a:t>Logical Address</a:t>
            </a:r>
            <a:endParaRPr lang="en-US" sz="2000" b="1" dirty="0">
              <a:solidFill>
                <a:srgbClr val="007E7A"/>
              </a:solidFill>
              <a:latin typeface="Cambria" panose="02040503050406030204" pitchFamily="18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8110236"/>
              </p:ext>
            </p:extLst>
          </p:nvPr>
        </p:nvGraphicFramePr>
        <p:xfrm>
          <a:off x="564437" y="2981638"/>
          <a:ext cx="3834142" cy="21776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17071"/>
                <a:gridCol w="1917071"/>
              </a:tblGrid>
              <a:tr h="447279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Cambria" panose="02040503050406030204" pitchFamily="18" charset="0"/>
                        </a:rPr>
                        <a:t>Segment#</a:t>
                      </a:r>
                      <a:endParaRPr lang="en-US" sz="2000" dirty="0">
                        <a:solidFill>
                          <a:schemeClr val="bg1"/>
                        </a:solidFill>
                        <a:latin typeface="Cambria" panose="02040503050406030204" pitchFamily="18" charset="0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Cambria" panose="02040503050406030204" pitchFamily="18" charset="0"/>
                        </a:rPr>
                        <a:t>Page Table Base</a:t>
                      </a:r>
                      <a:endParaRPr lang="en-US" sz="2000" dirty="0">
                        <a:solidFill>
                          <a:schemeClr val="bg1"/>
                        </a:solidFill>
                        <a:latin typeface="Cambria" panose="02040503050406030204" pitchFamily="18" charset="0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</a:tr>
              <a:tr h="43260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Cambria" panose="02040503050406030204" pitchFamily="18" charset="0"/>
                        </a:rPr>
                        <a:t>0</a:t>
                      </a:r>
                      <a:endParaRPr lang="en-US" sz="2000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43260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Cambria" panose="02040503050406030204" pitchFamily="18" charset="0"/>
                        </a:rPr>
                        <a:t>1</a:t>
                      </a:r>
                      <a:endParaRPr lang="en-US" sz="2000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43260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Cambria" panose="02040503050406030204" pitchFamily="18" charset="0"/>
                        </a:rPr>
                        <a:t>2</a:t>
                      </a:r>
                      <a:endParaRPr lang="en-US" sz="2000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  <a:tr h="43260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Cambria" panose="02040503050406030204" pitchFamily="18" charset="0"/>
                        </a:rPr>
                        <a:t>3</a:t>
                      </a:r>
                      <a:endParaRPr lang="en-US" sz="2000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29429" y="2421128"/>
            <a:ext cx="19041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E7A"/>
                </a:solidFill>
                <a:latin typeface="Cambria" panose="02040503050406030204" pitchFamily="18" charset="0"/>
              </a:rPr>
              <a:t>Segment Table</a:t>
            </a:r>
            <a:endParaRPr lang="en-US" sz="2000" b="1" dirty="0">
              <a:solidFill>
                <a:srgbClr val="007E7A"/>
              </a:solidFill>
              <a:latin typeface="Cambria" panose="02040503050406030204" pitchFamily="18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1253973"/>
              </p:ext>
            </p:extLst>
          </p:nvPr>
        </p:nvGraphicFramePr>
        <p:xfrm>
          <a:off x="5754555" y="2283252"/>
          <a:ext cx="717048" cy="8915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7048"/>
              </a:tblGrid>
              <a:tr h="2668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26688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68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813865"/>
              </p:ext>
            </p:extLst>
          </p:nvPr>
        </p:nvGraphicFramePr>
        <p:xfrm>
          <a:off x="5754555" y="3356902"/>
          <a:ext cx="717048" cy="8915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7048"/>
              </a:tblGrid>
              <a:tr h="2668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26688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68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7851848"/>
              </p:ext>
            </p:extLst>
          </p:nvPr>
        </p:nvGraphicFramePr>
        <p:xfrm>
          <a:off x="5756526" y="4420528"/>
          <a:ext cx="717048" cy="8915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7048"/>
              </a:tblGrid>
              <a:tr h="2668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26688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68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509159"/>
              </p:ext>
            </p:extLst>
          </p:nvPr>
        </p:nvGraphicFramePr>
        <p:xfrm>
          <a:off x="5756526" y="5488896"/>
          <a:ext cx="717048" cy="8915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17048"/>
              </a:tblGrid>
              <a:tr h="2668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26688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6688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7" name="Straight Arrow Connector 16"/>
          <p:cNvCxnSpPr/>
          <p:nvPr/>
        </p:nvCxnSpPr>
        <p:spPr>
          <a:xfrm flipV="1">
            <a:off x="4193628" y="2288264"/>
            <a:ext cx="1560927" cy="13322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4193628" y="3396790"/>
            <a:ext cx="1560927" cy="7232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4193628" y="4470440"/>
            <a:ext cx="1560927" cy="454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193627" y="4936672"/>
            <a:ext cx="1560928" cy="5973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487651" y="2187122"/>
            <a:ext cx="8066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E7A"/>
                </a:solidFill>
                <a:latin typeface="Cambria" panose="02040503050406030204" pitchFamily="18" charset="0"/>
              </a:rPr>
              <a:t>PMT-0</a:t>
            </a:r>
            <a:endParaRPr lang="en-US" sz="1600" b="1" dirty="0">
              <a:solidFill>
                <a:srgbClr val="007E7A"/>
              </a:solidFill>
              <a:latin typeface="Cambria" panose="02040503050406030204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493008" y="3277701"/>
            <a:ext cx="8066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E7A"/>
                </a:solidFill>
                <a:latin typeface="Cambria" panose="02040503050406030204" pitchFamily="18" charset="0"/>
              </a:rPr>
              <a:t>PMT-1</a:t>
            </a:r>
            <a:endParaRPr lang="en-US" sz="1600" b="1" dirty="0">
              <a:solidFill>
                <a:srgbClr val="007E7A"/>
              </a:solidFill>
              <a:latin typeface="Cambria" panose="02040503050406030204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498365" y="4330081"/>
            <a:ext cx="8066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E7A"/>
                </a:solidFill>
                <a:latin typeface="Cambria" panose="02040503050406030204" pitchFamily="18" charset="0"/>
              </a:rPr>
              <a:t>PMT-2</a:t>
            </a:r>
            <a:endParaRPr lang="en-US" sz="1600" b="1" dirty="0">
              <a:solidFill>
                <a:srgbClr val="007E7A"/>
              </a:solidFill>
              <a:latin typeface="Cambria" panose="02040503050406030204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508774" y="5364789"/>
            <a:ext cx="8066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007E7A"/>
                </a:solidFill>
                <a:latin typeface="Cambria" panose="02040503050406030204" pitchFamily="18" charset="0"/>
              </a:rPr>
              <a:t>PMT-3</a:t>
            </a:r>
            <a:endParaRPr lang="en-US" sz="1600" b="1" dirty="0">
              <a:solidFill>
                <a:srgbClr val="007E7A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94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Segmentation with </a:t>
            </a:r>
            <a:r>
              <a:rPr lang="en-US" dirty="0" smtClean="0"/>
              <a:t>Paging:</a:t>
            </a:r>
            <a:br>
              <a:rPr lang="en-US" dirty="0" smtClean="0"/>
            </a:br>
            <a:r>
              <a:rPr lang="en-US" sz="3100" dirty="0" smtClean="0"/>
              <a:t>Address Translation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6" b="44886"/>
          <a:stretch/>
        </p:blipFill>
        <p:spPr>
          <a:xfrm>
            <a:off x="382211" y="907290"/>
            <a:ext cx="8379577" cy="5281448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9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Page-0 and Page-1 addressing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77758431"/>
              </p:ext>
            </p:extLst>
          </p:nvPr>
        </p:nvGraphicFramePr>
        <p:xfrm>
          <a:off x="1566056" y="1225716"/>
          <a:ext cx="2548758" cy="379963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48758"/>
              </a:tblGrid>
              <a:tr h="176568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Cambria" panose="02040503050406030204" pitchFamily="18" charset="0"/>
                        </a:rPr>
                        <a:t>OS</a:t>
                      </a:r>
                      <a:endParaRPr lang="en-US" sz="2400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  <a:tr h="2033951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Cambria" panose="02040503050406030204" pitchFamily="18" charset="0"/>
                        </a:rPr>
                        <a:t>USER Processes</a:t>
                      </a:r>
                      <a:endParaRPr lang="en-US" sz="2400" b="1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94368" y="1807890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mbria" panose="02040503050406030204" pitchFamily="18" charset="0"/>
              </a:rPr>
              <a:t>8K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7674" y="3447154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mbria" panose="02040503050406030204" pitchFamily="18" charset="0"/>
              </a:rPr>
              <a:t>8K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30580" y="1215205"/>
            <a:ext cx="1984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0</a:t>
            </a:r>
            <a:r>
              <a:rPr lang="en-US" dirty="0" smtClean="0">
                <a:latin typeface="Cambria" panose="02040503050406030204" pitchFamily="18" charset="0"/>
              </a:rPr>
              <a:t>0000000000000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30580" y="2668490"/>
            <a:ext cx="1984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0</a:t>
            </a:r>
            <a:r>
              <a:rPr lang="en-US" dirty="0" smtClean="0">
                <a:latin typeface="Cambria" panose="02040503050406030204" pitchFamily="18" charset="0"/>
              </a:rPr>
              <a:t>1111111111111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130580" y="4656017"/>
            <a:ext cx="1984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1</a:t>
            </a:r>
            <a:r>
              <a:rPr lang="en-US" dirty="0" smtClean="0">
                <a:latin typeface="Cambria" panose="02040503050406030204" pitchFamily="18" charset="0"/>
              </a:rPr>
              <a:t>1111111111111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30580" y="2944599"/>
            <a:ext cx="1984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1</a:t>
            </a:r>
            <a:r>
              <a:rPr lang="en-US" dirty="0" smtClean="0">
                <a:latin typeface="Cambria" panose="02040503050406030204" pitchFamily="18" charset="0"/>
              </a:rPr>
              <a:t>0000000000000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15125" y="5238394"/>
            <a:ext cx="73613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828" lvl="1" algn="just" defTabSz="685800">
              <a:spcAft>
                <a:spcPts val="600"/>
              </a:spcAft>
              <a:buSzPct val="80000"/>
            </a:pPr>
            <a:r>
              <a:rPr lang="en-US" sz="2000" dirty="0">
                <a:latin typeface="Cambria" panose="02040503050406030204" pitchFamily="18" charset="0"/>
              </a:rPr>
              <a:t>Problems: </a:t>
            </a:r>
          </a:p>
          <a:p>
            <a:pPr marL="622300" lvl="1" indent="-347472" algn="just" defTabSz="685800">
              <a:spcAft>
                <a:spcPts val="600"/>
              </a:spcAft>
              <a:buSzPct val="80000"/>
              <a:buFont typeface="Wingdings 3" panose="05040102010807070707" pitchFamily="18" charset="2"/>
              <a:buChar char="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rPr>
              <a:t>Loading non-residence part of OS, may exceed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rPr>
              <a:t>page-0</a:t>
            </a:r>
          </a:p>
          <a:p>
            <a:pPr marL="622300" lvl="1" indent="-347472" algn="just" defTabSz="685800">
              <a:spcAft>
                <a:spcPts val="600"/>
              </a:spcAft>
              <a:buSzPct val="80000"/>
              <a:buFont typeface="Wingdings 3" panose="05040102010807070707" pitchFamily="18" charset="2"/>
              <a:buChar char=""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rPr>
              <a:t>If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mbria" panose="02040503050406030204" pitchFamily="18" charset="0"/>
              </a:rPr>
              <a:t>OS is small then memory wastage</a:t>
            </a:r>
          </a:p>
        </p:txBody>
      </p:sp>
    </p:spTree>
    <p:extLst>
      <p:ext uri="{BB962C8B-B14F-4D97-AF65-F5344CB8AC3E}">
        <p14:creationId xmlns:p14="http://schemas.microsoft.com/office/powerpoint/2010/main" val="20508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 Register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20418"/>
            <a:ext cx="8507896" cy="68225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Limit register stores the size of the OS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9221688"/>
              </p:ext>
            </p:extLst>
          </p:nvPr>
        </p:nvGraphicFramePr>
        <p:xfrm>
          <a:off x="1014252" y="1745987"/>
          <a:ext cx="2548758" cy="37996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48758"/>
              </a:tblGrid>
              <a:tr h="115487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Cambria" panose="02040503050406030204" pitchFamily="18" charset="0"/>
                        </a:rPr>
                        <a:t>OS</a:t>
                      </a:r>
                      <a:endParaRPr lang="en-US" sz="2400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  <a:tr h="264475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Cambria" panose="02040503050406030204" pitchFamily="18" charset="0"/>
                        </a:rPr>
                        <a:t>USER Processes</a:t>
                      </a:r>
                      <a:endParaRPr lang="en-US" sz="2400" b="1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578776" y="1735477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0000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78776" y="2569300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3999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78776" y="2827894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4000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10309" y="5174620"/>
            <a:ext cx="819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15999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9938" y="2827894"/>
            <a:ext cx="693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0000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4448" y="5174620"/>
            <a:ext cx="819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" panose="02040503050406030204" pitchFamily="18" charset="0"/>
              </a:rPr>
              <a:t>11999</a:t>
            </a:r>
            <a:endParaRPr lang="en-US" dirty="0">
              <a:latin typeface="Cambria" panose="02040503050406030204" pitchFamily="18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4461643" y="2676954"/>
            <a:ext cx="4508713" cy="1611267"/>
            <a:chOff x="4461643" y="2676954"/>
            <a:chExt cx="4508713" cy="1611267"/>
          </a:xfrm>
        </p:grpSpPr>
        <p:cxnSp>
          <p:nvCxnSpPr>
            <p:cNvPr id="24" name="Straight Arrow Connector 23"/>
            <p:cNvCxnSpPr/>
            <p:nvPr/>
          </p:nvCxnSpPr>
          <p:spPr>
            <a:xfrm flipV="1">
              <a:off x="7191365" y="3573947"/>
              <a:ext cx="1731693" cy="2405"/>
            </a:xfrm>
            <a:prstGeom prst="straightConnector1">
              <a:avLst/>
            </a:prstGeom>
            <a:ln w="25400">
              <a:solidFill>
                <a:srgbClr val="007E7A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4804947" y="3563008"/>
              <a:ext cx="1485494" cy="10939"/>
            </a:xfrm>
            <a:prstGeom prst="straightConnector1">
              <a:avLst/>
            </a:prstGeom>
            <a:ln w="25400">
              <a:solidFill>
                <a:srgbClr val="007E7A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6299127" y="3390484"/>
              <a:ext cx="1189493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Cambria" panose="02040503050406030204" pitchFamily="18" charset="0"/>
                </a:rPr>
                <a:t>+</a:t>
              </a:r>
              <a:r>
                <a:rPr lang="en-US" dirty="0" err="1">
                  <a:solidFill>
                    <a:schemeClr val="bg1"/>
                  </a:solidFill>
                  <a:latin typeface="Cambria" panose="02040503050406030204" pitchFamily="18" charset="0"/>
                </a:rPr>
                <a:t>LimitReg</a:t>
              </a:r>
              <a:endParaRPr lang="en-US" dirty="0">
                <a:solidFill>
                  <a:schemeClr val="bg1"/>
                </a:solidFill>
                <a:latin typeface="Cambria" panose="02040503050406030204" pitchFamily="18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804947" y="2896661"/>
              <a:ext cx="1044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Cambria" panose="02040503050406030204" pitchFamily="18" charset="0"/>
                </a:rPr>
                <a:t>CPU address</a:t>
              </a:r>
              <a:endParaRPr lang="en-US" dirty="0">
                <a:latin typeface="Cambria" panose="02040503050406030204" pitchFamily="18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631739" y="2857494"/>
              <a:ext cx="10440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Cambria" panose="02040503050406030204" pitchFamily="18" charset="0"/>
                </a:rPr>
                <a:t>Actual address</a:t>
              </a:r>
              <a:endParaRPr lang="en-US" dirty="0">
                <a:latin typeface="Cambria" panose="02040503050406030204" pitchFamily="18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461643" y="2676954"/>
              <a:ext cx="4508713" cy="1611267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5605445" y="1635817"/>
            <a:ext cx="1883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Cambria" panose="02040503050406030204" pitchFamily="18" charset="0"/>
              </a:rPr>
              <a:t>LimitReg</a:t>
            </a:r>
            <a:r>
              <a:rPr lang="en-US" b="1" dirty="0" smtClean="0">
                <a:latin typeface="Cambria" panose="02040503050406030204" pitchFamily="18" charset="0"/>
              </a:rPr>
              <a:t>=4000</a:t>
            </a:r>
            <a:endParaRPr lang="en-US" b="1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3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Interprocess</a:t>
            </a:r>
            <a:r>
              <a:rPr lang="en-US" dirty="0" smtClean="0"/>
              <a:t> protection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7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17885"/>
              </p:ext>
            </p:extLst>
          </p:nvPr>
        </p:nvGraphicFramePr>
        <p:xfrm>
          <a:off x="1015229" y="1085317"/>
          <a:ext cx="1744714" cy="414883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44714"/>
              </a:tblGrid>
              <a:tr h="74496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Cambria" panose="02040503050406030204" pitchFamily="18" charset="0"/>
                        </a:rPr>
                        <a:t>OS</a:t>
                      </a:r>
                      <a:endParaRPr lang="en-US" sz="2400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  <a:tr h="961696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Cambria" panose="02040503050406030204" pitchFamily="18" charset="0"/>
                        </a:rPr>
                        <a:t>P1</a:t>
                      </a:r>
                      <a:endParaRPr lang="en-US" sz="2400" b="1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  <a:tr h="143466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Cambria" panose="02040503050406030204" pitchFamily="18" charset="0"/>
                        </a:rPr>
                        <a:t>P2</a:t>
                      </a:r>
                      <a:endParaRPr lang="en-US" sz="2400" b="1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  <a:tr h="1007507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latin typeface="Cambria" panose="02040503050406030204" pitchFamily="18" charset="0"/>
                        </a:rPr>
                        <a:t>P3</a:t>
                      </a:r>
                      <a:endParaRPr lang="en-US" sz="2400" b="1" dirty="0">
                        <a:latin typeface="Cambria" panose="02040503050406030204" pitchFamily="18" charset="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774722" y="994493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mbria" panose="02040503050406030204" pitchFamily="18" charset="0"/>
              </a:rPr>
              <a:t>0000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74722" y="1538898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mbria" panose="02040503050406030204" pitchFamily="18" charset="0"/>
              </a:rPr>
              <a:t>3999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64869" y="1788314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mbria" panose="02040503050406030204" pitchFamily="18" charset="0"/>
              </a:rPr>
              <a:t>4000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80626" y="2526726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mbria" panose="02040503050406030204" pitchFamily="18" charset="0"/>
              </a:rPr>
              <a:t>4999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74722" y="2767556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5</a:t>
            </a:r>
            <a:r>
              <a:rPr lang="en-US" sz="1400" dirty="0" smtClean="0">
                <a:latin typeface="Cambria" panose="02040503050406030204" pitchFamily="18" charset="0"/>
              </a:rPr>
              <a:t>000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80626" y="3947478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mbria" panose="02040503050406030204" pitchFamily="18" charset="0"/>
              </a:rPr>
              <a:t>6999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74722" y="4188308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7</a:t>
            </a:r>
            <a:r>
              <a:rPr lang="en-US" sz="1400" dirty="0" smtClean="0">
                <a:latin typeface="Cambria" panose="02040503050406030204" pitchFamily="18" charset="0"/>
              </a:rPr>
              <a:t>000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59943" y="4964552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mbria" panose="02040503050406030204" pitchFamily="18" charset="0"/>
              </a:rPr>
              <a:t>7999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6834" y="1782466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mbria" panose="02040503050406030204" pitchFamily="18" charset="0"/>
              </a:rPr>
              <a:t>0000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2591" y="2520878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0</a:t>
            </a:r>
            <a:r>
              <a:rPr lang="en-US" sz="1400" dirty="0" smtClean="0">
                <a:latin typeface="Cambria" panose="02040503050406030204" pitchFamily="18" charset="0"/>
              </a:rPr>
              <a:t>999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46687" y="2761708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mbria" panose="02040503050406030204" pitchFamily="18" charset="0"/>
              </a:rPr>
              <a:t>0000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52591" y="3941630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1</a:t>
            </a:r>
            <a:r>
              <a:rPr lang="en-US" sz="1400" dirty="0" smtClean="0">
                <a:latin typeface="Cambria" panose="02040503050406030204" pitchFamily="18" charset="0"/>
              </a:rPr>
              <a:t>999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46687" y="4182460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mbria" panose="02040503050406030204" pitchFamily="18" charset="0"/>
              </a:rPr>
              <a:t>0000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1908" y="4958704"/>
            <a:ext cx="693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mbria" panose="02040503050406030204" pitchFamily="18" charset="0"/>
              </a:rPr>
              <a:t>0</a:t>
            </a:r>
            <a:r>
              <a:rPr lang="en-US" sz="1400" dirty="0" smtClean="0">
                <a:latin typeface="Cambria" panose="02040503050406030204" pitchFamily="18" charset="0"/>
              </a:rPr>
              <a:t>999</a:t>
            </a:r>
            <a:endParaRPr lang="en-US" sz="1400" dirty="0">
              <a:latin typeface="Cambria" panose="020405030504060302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925614" y="989423"/>
            <a:ext cx="48870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mbria" panose="02040503050406030204" pitchFamily="18" charset="0"/>
              </a:rPr>
              <a:t>Suppose P2 is running</a:t>
            </a:r>
          </a:p>
          <a:p>
            <a:r>
              <a:rPr lang="en-US" sz="2400" dirty="0" smtClean="0">
                <a:latin typeface="Cambria" panose="02040503050406030204" pitchFamily="18" charset="0"/>
              </a:rPr>
              <a:t>Base=5000       //base address of P2</a:t>
            </a:r>
          </a:p>
          <a:p>
            <a:r>
              <a:rPr lang="en-US" sz="2400" dirty="0" smtClean="0">
                <a:latin typeface="Cambria" panose="02040503050406030204" pitchFamily="18" charset="0"/>
              </a:rPr>
              <a:t>Limit=2000       //size of P2</a:t>
            </a:r>
            <a:endParaRPr lang="en-US" sz="24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38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Interprocess</a:t>
            </a:r>
            <a:r>
              <a:rPr lang="en-US" dirty="0"/>
              <a:t> protection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8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592187" y="1993728"/>
            <a:ext cx="7929292" cy="3209926"/>
            <a:chOff x="671017" y="1993728"/>
            <a:chExt cx="7929292" cy="3209926"/>
          </a:xfrm>
        </p:grpSpPr>
        <p:grpSp>
          <p:nvGrpSpPr>
            <p:cNvPr id="8" name="Group 7"/>
            <p:cNvGrpSpPr/>
            <p:nvPr/>
          </p:nvGrpSpPr>
          <p:grpSpPr>
            <a:xfrm>
              <a:off x="1494659" y="1993728"/>
              <a:ext cx="7105650" cy="3209926"/>
              <a:chOff x="1494659" y="1993728"/>
              <a:chExt cx="7105650" cy="3209926"/>
            </a:xfrm>
          </p:grpSpPr>
          <p:pic>
            <p:nvPicPr>
              <p:cNvPr id="1026" name="Picture 2" descr="https://www.cs.uic.edu/%7Ejbell/CourseNotes/OperatingSystems/images/Chapter8/8_02_HardwareAddressProtection.jp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94659" y="1993728"/>
                <a:ext cx="7105650" cy="320992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1655379" y="3373821"/>
                <a:ext cx="904547" cy="30777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MMU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10" name="Straight Arrow Connector 9"/>
            <p:cNvCxnSpPr/>
            <p:nvPr/>
          </p:nvCxnSpPr>
          <p:spPr>
            <a:xfrm>
              <a:off x="709446" y="3527709"/>
              <a:ext cx="882869" cy="0"/>
            </a:xfrm>
            <a:prstGeom prst="straightConnector1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559926" y="2966428"/>
              <a:ext cx="9212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actual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1017" y="2997960"/>
              <a:ext cx="92129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CPU</a:t>
              </a:r>
              <a:r>
                <a:rPr lang="en-US" sz="14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address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426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Logical address space vs Physical address 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CPU generates logical/virtual addresses for instructions and data</a:t>
            </a:r>
          </a:p>
          <a:p>
            <a:r>
              <a:rPr lang="en-US" dirty="0" smtClean="0"/>
              <a:t>Logical addresses are converted/mapped to physical addresses by Memory Management Unit (MMU) – </a:t>
            </a:r>
            <a:r>
              <a:rPr lang="en-US" smtClean="0"/>
              <a:t>hardware unit.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NIT Rourkela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Dr. Manmath N. Sahoo (CS)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C10D5-ED93-4F88-B366-C846726426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3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nmat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nmath" id="{357D844A-63E4-4061-A98B-7E7CE5B000F5}" vid="{D3EEA930-75F0-407F-B8BB-73B3BBAFDE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manmath</Template>
  <TotalTime>4461</TotalTime>
  <Words>2099</Words>
  <Application>Microsoft Office PowerPoint</Application>
  <PresentationFormat>On-screen Show (4:3)</PresentationFormat>
  <Paragraphs>591</Paragraphs>
  <Slides>46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Calibri</vt:lpstr>
      <vt:lpstr>Calibri Light</vt:lpstr>
      <vt:lpstr>Cambria</vt:lpstr>
      <vt:lpstr>Wingdings</vt:lpstr>
      <vt:lpstr>Wingdings 3</vt:lpstr>
      <vt:lpstr>manmath</vt:lpstr>
      <vt:lpstr>Memory Management</vt:lpstr>
      <vt:lpstr>OS and User Area</vt:lpstr>
      <vt:lpstr>Protection of OS area from users</vt:lpstr>
      <vt:lpstr>Automatic address translation</vt:lpstr>
      <vt:lpstr>Page-0 and Page-1 addressing</vt:lpstr>
      <vt:lpstr>Limit Register</vt:lpstr>
      <vt:lpstr>Interprocess protection</vt:lpstr>
      <vt:lpstr>Interprocess protection</vt:lpstr>
      <vt:lpstr>Logical address space vs Physical address space</vt:lpstr>
      <vt:lpstr>Memory allocation schemes</vt:lpstr>
      <vt:lpstr>Fixed equal-size partitions</vt:lpstr>
      <vt:lpstr>Fixed equal-size partitions</vt:lpstr>
      <vt:lpstr>Fixed Unequal-size partitions</vt:lpstr>
      <vt:lpstr>Placement Algorithm with Unequal-size Partitions</vt:lpstr>
      <vt:lpstr>Placement Algorithm with Unequal-size Partitions</vt:lpstr>
      <vt:lpstr>Dynamic partitioning</vt:lpstr>
      <vt:lpstr>Dynamic partitioning</vt:lpstr>
      <vt:lpstr>Dynamic partitioning</vt:lpstr>
      <vt:lpstr>Placement Algorithms in Dynamic partitioning </vt:lpstr>
      <vt:lpstr>Placement Algorithms in Dynamic partitioning </vt:lpstr>
      <vt:lpstr>Paging (Noncontiguous allocation) </vt:lpstr>
      <vt:lpstr>Paging</vt:lpstr>
      <vt:lpstr>Paging</vt:lpstr>
      <vt:lpstr>Page Tables for Example</vt:lpstr>
      <vt:lpstr>Address Translation Scheme: Paging</vt:lpstr>
      <vt:lpstr>Address Translation Scheme: Paging</vt:lpstr>
      <vt:lpstr>Implementation of Page Table</vt:lpstr>
      <vt:lpstr>Implementation of Page Table</vt:lpstr>
      <vt:lpstr>Implementation of Page Table</vt:lpstr>
      <vt:lpstr>TLB hardware for paging</vt:lpstr>
      <vt:lpstr>Effective memory access time</vt:lpstr>
      <vt:lpstr>Shared Pages</vt:lpstr>
      <vt:lpstr>Shared Pages</vt:lpstr>
      <vt:lpstr>Page Table Structure</vt:lpstr>
      <vt:lpstr>2-level paging example Page size=3K, each entry in PMT=1K</vt:lpstr>
      <vt:lpstr>Hierarchical paging</vt:lpstr>
      <vt:lpstr> Hashed Page Tables</vt:lpstr>
      <vt:lpstr>Inverted Page Table</vt:lpstr>
      <vt:lpstr>Inverted Page Table</vt:lpstr>
      <vt:lpstr>Segmentation</vt:lpstr>
      <vt:lpstr>Segmentation Example </vt:lpstr>
      <vt:lpstr>Segmentation Hardware</vt:lpstr>
      <vt:lpstr>Segmentation Hardware</vt:lpstr>
      <vt:lpstr>Segmentation Hardware</vt:lpstr>
      <vt:lpstr>Segmentation with Paging</vt:lpstr>
      <vt:lpstr>Segmentation with Paging: Address Translation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Synchronization</dc:title>
  <dc:creator>Manmath</dc:creator>
  <cp:lastModifiedBy>MNS</cp:lastModifiedBy>
  <cp:revision>418</cp:revision>
  <dcterms:created xsi:type="dcterms:W3CDTF">2015-08-20T21:37:04Z</dcterms:created>
  <dcterms:modified xsi:type="dcterms:W3CDTF">2017-10-30T20:32:45Z</dcterms:modified>
</cp:coreProperties>
</file>

<file path=docProps/thumbnail.jpeg>
</file>